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Lst>
  <p:sldSz cy="6858000" cx="9144000"/>
  <p:notesSz cx="6858000" cy="9144000"/>
  <p:embeddedFontLst>
    <p:embeddedFont>
      <p:font typeface="Roboto"/>
      <p:regular r:id="rId58"/>
      <p:bold r:id="rId59"/>
      <p:italic r:id="rId60"/>
      <p:boldItalic r:id="rId61"/>
    </p:embeddedFont>
    <p:embeddedFont>
      <p:font typeface="Cabin"/>
      <p:regular r:id="rId62"/>
      <p:bold r:id="rId63"/>
      <p:italic r:id="rId64"/>
      <p:boldItalic r:id="rId65"/>
    </p:embeddedFont>
    <p:embeddedFont>
      <p:font typeface="Merriweather"/>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AA1CA4-7EC7-4E6C-A7A5-885F4A5E5797}">
  <a:tblStyle styleId="{3AAA1CA4-7EC7-4E6C-A7A5-885F4A5E579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AF772B8-58D9-47F1-9827-7EB01EAE3E4E}"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tcStyle>
        <a:fill>
          <a:solidFill>
            <a:srgbClr val="EDEDED"/>
          </a:solidFill>
        </a:fill>
      </a:tcStyle>
    </a:band1H>
    <a:band2H>
      <a:tcTxStyle/>
    </a:band2H>
    <a:band1V>
      <a:tcTxStyle/>
      <a:tcStyle>
        <a:fill>
          <a:solidFill>
            <a:srgbClr val="EDEDED"/>
          </a:solidFill>
        </a:fill>
      </a:tcStyle>
    </a:band1V>
    <a:band2V>
      <a:tcTxStyle/>
    </a:band2V>
    <a:lastCol>
      <a:tcTxStyle b="on"/>
    </a:lastCol>
    <a:firstCol>
      <a:tcTxStyle b="on"/>
    </a:firstCol>
    <a:lastRow>
      <a:tcTxStyle b="on"/>
    </a:lastRow>
    <a:seCell>
      <a:tcTxStyle/>
    </a:seCell>
    <a:swCell>
      <a:tcTxStyle/>
    </a:swCell>
    <a:firstRow>
      <a:tcTxStyle b="on">
        <a:srgbClr val="FFFFFF"/>
      </a:tcTxStyle>
      <a:tcStyle>
        <a:fill>
          <a:solidFill>
            <a:srgbClr val="A5A5A5"/>
          </a:solidFill>
        </a:fill>
      </a:tcStyle>
    </a:firstRow>
    <a:neCell>
      <a:tcTxStyle/>
    </a:neCell>
    <a:nwCell>
      <a:tcTxStyle/>
    </a:nwCell>
  </a:tblStyle>
  <a:tblStyle styleId="{37C91CDE-E775-4EBE-9ED7-08290199A760}" styleName="Table_2">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Cabin-regular.fntdata"/><Relationship Id="rId61" Type="http://schemas.openxmlformats.org/officeDocument/2006/relationships/font" Target="fonts/Roboto-boldItalic.fntdata"/><Relationship Id="rId20" Type="http://schemas.openxmlformats.org/officeDocument/2006/relationships/slide" Target="slides/slide12.xml"/><Relationship Id="rId64" Type="http://schemas.openxmlformats.org/officeDocument/2006/relationships/font" Target="fonts/Cabin-italic.fntdata"/><Relationship Id="rId63" Type="http://schemas.openxmlformats.org/officeDocument/2006/relationships/font" Target="fonts/Cabin-bold.fntdata"/><Relationship Id="rId22" Type="http://schemas.openxmlformats.org/officeDocument/2006/relationships/slide" Target="slides/slide14.xml"/><Relationship Id="rId66" Type="http://schemas.openxmlformats.org/officeDocument/2006/relationships/font" Target="fonts/Merriweather-regular.fntdata"/><Relationship Id="rId21" Type="http://schemas.openxmlformats.org/officeDocument/2006/relationships/slide" Target="slides/slide13.xml"/><Relationship Id="rId65" Type="http://schemas.openxmlformats.org/officeDocument/2006/relationships/font" Target="fonts/Cabin-boldItalic.fntdata"/><Relationship Id="rId24" Type="http://schemas.openxmlformats.org/officeDocument/2006/relationships/slide" Target="slides/slide16.xml"/><Relationship Id="rId68" Type="http://schemas.openxmlformats.org/officeDocument/2006/relationships/font" Target="fonts/Merriweather-italic.fntdata"/><Relationship Id="rId23" Type="http://schemas.openxmlformats.org/officeDocument/2006/relationships/slide" Target="slides/slide15.xml"/><Relationship Id="rId67" Type="http://schemas.openxmlformats.org/officeDocument/2006/relationships/font" Target="fonts/Merriweather-bold.fntdata"/><Relationship Id="rId60" Type="http://schemas.openxmlformats.org/officeDocument/2006/relationships/font" Target="fonts/Roboto-italic.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Merriweather-boldItalic.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font" Target="fonts/Roboto-bold.fntdata"/><Relationship Id="rId14" Type="http://schemas.openxmlformats.org/officeDocument/2006/relationships/slide" Target="slides/slide6.xml"/><Relationship Id="rId58" Type="http://schemas.openxmlformats.org/officeDocument/2006/relationships/font" Target="fonts/Roboto-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miscfl.org/wp-content/uploads/2022/07/Meeting-Minutes-HMIS-Advisory-Committee-2022-07-12.pdf"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Call to order: Wyatt   -All in attendance verify name, add agency</a:t>
            </a:r>
            <a:endParaRPr/>
          </a:p>
          <a:p>
            <a:pPr indent="0" lvl="0" marL="0" rtl="0" algn="l">
              <a:spcBef>
                <a:spcPts val="0"/>
              </a:spcBef>
              <a:spcAft>
                <a:spcPts val="0"/>
              </a:spcAft>
              <a:buNone/>
            </a:pPr>
            <a:r>
              <a:rPr lang="en-US"/>
              <a:t>Next slide: Wyatt (agenda)</a:t>
            </a:r>
            <a:endParaRPr/>
          </a:p>
        </p:txBody>
      </p:sp>
      <p:sp>
        <p:nvSpPr>
          <p:cNvPr id="118" name="Google Shape;11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de98aa8a11_2_16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de98aa8a11_2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Aja and Tino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de98aa8a11_2_2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de98aa8a11_2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Tino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de98aa8a11_2_26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de98aa8a11_2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d35b622f8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d35b622f8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74f8302869_0_9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74f8302869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Rocky/Tyler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dde92ac86a_0_3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dde92ac86a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17ce18d88a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17ce18d88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dde92ac86a_0_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dde92ac86a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dde92ac86a_0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dde92ac86a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rgbClr val="002F4A"/>
                </a:solidFill>
                <a:latin typeface="Merriweather"/>
                <a:ea typeface="Merriweather"/>
                <a:cs typeface="Merriweather"/>
                <a:sym typeface="Merriweather"/>
              </a:rPr>
              <a:t>This measures the number of clients active in the report date range across ES, SH, TH, and PH (accounted for by “move-in date”) along with their average and median length of time homeless. </a:t>
            </a:r>
            <a:endParaRPr sz="1200">
              <a:solidFill>
                <a:srgbClr val="002F4A"/>
              </a:solidFill>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rPr lang="en-US" sz="1200">
                <a:solidFill>
                  <a:srgbClr val="002F4A"/>
                </a:solidFill>
                <a:latin typeface="Merriweather"/>
                <a:ea typeface="Merriweather"/>
                <a:cs typeface="Merriweather"/>
                <a:sym typeface="Merriweather"/>
              </a:rPr>
              <a:t>This measure also includes 2 variances: One is measured by program Entry Date, and the other is measured by Approx Date Homeless (HMIS data element 3.17)</a:t>
            </a:r>
            <a:endParaRPr sz="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dde92ac86a_0_20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dde92ac86a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cdd47279f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124" name="Google Shape;124;gecdd47279f_3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dde92ac86a_0_21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dde92ac86a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dde92ac86a_0_21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dde92ac86a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dde92ac86a_0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dde92ac86a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rgbClr val="002F4A"/>
                </a:solidFill>
                <a:latin typeface="Merriweather"/>
                <a:ea typeface="Merriweather"/>
                <a:cs typeface="Merriweather"/>
                <a:sym typeface="Merriweather"/>
              </a:rPr>
              <a:t>This measures clients who exited SO, ES, TH, SH or PH to a permanent housing destination in the date range two years prior to the report date range. </a:t>
            </a:r>
            <a:endParaRPr sz="1200">
              <a:solidFill>
                <a:srgbClr val="002F4A"/>
              </a:solidFill>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rPr lang="en-US" sz="1200">
                <a:solidFill>
                  <a:srgbClr val="002F4A"/>
                </a:solidFill>
                <a:latin typeface="Merriweather"/>
                <a:ea typeface="Merriweather"/>
                <a:cs typeface="Merriweather"/>
                <a:sym typeface="Merriweather"/>
              </a:rPr>
              <a:t>Of those clients, the measure reports on how many of them returned to homelessness as indicated in the HMIS for up to two years after their initial exit.</a:t>
            </a:r>
            <a:endParaRPr sz="1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dde92ac86a_0_23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dde92ac86a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dde92ac86a_0_23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dde92ac86a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dde92ac86a_0_2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dde92ac86a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rgbClr val="002F4A"/>
                </a:solidFill>
                <a:latin typeface="Merriweather"/>
                <a:ea typeface="Merriweather"/>
                <a:cs typeface="Merriweather"/>
                <a:sym typeface="Merriweather"/>
              </a:rPr>
              <a:t>This measures the change in PIT counts of sheltered and unsheltered homeless person as reported on the PIT (not from HMIS). If a CoC did not conduct an unsheltered count in a particular FY, then the next-most recent unsheltered data are used.</a:t>
            </a:r>
            <a:endParaRPr sz="1200">
              <a:solidFill>
                <a:srgbClr val="002F4A"/>
              </a:solidFill>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t/>
            </a:r>
            <a:endParaRPr sz="1200">
              <a:solidFill>
                <a:srgbClr val="002F4A"/>
              </a:solidFill>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rPr lang="en-US" sz="1200">
                <a:solidFill>
                  <a:srgbClr val="002F4A"/>
                </a:solidFill>
                <a:latin typeface="Merriweather"/>
                <a:ea typeface="Merriweather"/>
                <a:cs typeface="Merriweather"/>
                <a:sym typeface="Merriweather"/>
              </a:rPr>
              <a:t>This measures also the change in annual counts of sheltered homeless persons in HMIS.</a:t>
            </a:r>
            <a:endParaRPr sz="1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dde92ac86a_0_24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dde92ac86a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dde92ac86a_0_2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dde92ac86a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rgbClr val="002F4A"/>
                </a:solidFill>
                <a:latin typeface="Merriweather"/>
                <a:ea typeface="Merriweather"/>
                <a:cs typeface="Merriweather"/>
                <a:sym typeface="Merriweather"/>
              </a:rPr>
              <a:t>This measures the change in employment and non-employment related increases in income for CoC-Funded projects. </a:t>
            </a:r>
            <a:endParaRPr sz="1200">
              <a:solidFill>
                <a:srgbClr val="002F4A"/>
              </a:solidFill>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rPr lang="en-US" sz="1200">
                <a:solidFill>
                  <a:srgbClr val="002F4A"/>
                </a:solidFill>
                <a:latin typeface="Merriweather"/>
                <a:ea typeface="Merriweather"/>
                <a:cs typeface="Merriweather"/>
                <a:sym typeface="Merriweather"/>
              </a:rPr>
              <a:t>Projects include: HUD-funded PSH and RRH, and Covenant House - TH</a:t>
            </a:r>
            <a:endParaRPr sz="1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dde92ac86a_0_26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dde92ac86a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dde92ac86a_0_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dde92ac86a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rgbClr val="002F4A"/>
                </a:solidFill>
                <a:latin typeface="Merriweather"/>
                <a:ea typeface="Merriweather"/>
                <a:cs typeface="Merriweather"/>
                <a:sym typeface="Merriweather"/>
              </a:rPr>
              <a:t>This measures the number of people entering the homeless system through ES, SH, TH, or PH and determines whether they have any prior enrollments in the HMIS over the past two years. Those with no prior enrollments are considered to be experiencing homelessness for the first time</a:t>
            </a:r>
            <a:r>
              <a:rPr lang="en-US" sz="2200">
                <a:solidFill>
                  <a:srgbClr val="002F4A"/>
                </a:solidFill>
                <a:latin typeface="Merriweather"/>
                <a:ea typeface="Merriweather"/>
                <a:cs typeface="Merriweather"/>
                <a:sym typeface="Merriweather"/>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d6a6a52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   -Committee Roll Call   -July Minutes Roll Call Vote (</a:t>
            </a:r>
            <a:r>
              <a:rPr lang="en-US" u="sng">
                <a:solidFill>
                  <a:schemeClr val="hlink"/>
                </a:solidFill>
                <a:hlinkClick r:id="rId2"/>
              </a:rPr>
              <a:t>Meeting Minutes - HMIS Advisory Committee 2022-07-12 (hmiscfl.org)</a:t>
            </a:r>
            <a:r>
              <a:rPr lang="en-US"/>
              <a:t>)</a:t>
            </a:r>
            <a:endParaRPr/>
          </a:p>
          <a:p>
            <a:pPr indent="0" lvl="0" marL="0" rtl="0" algn="l">
              <a:spcBef>
                <a:spcPts val="0"/>
              </a:spcBef>
              <a:spcAft>
                <a:spcPts val="0"/>
              </a:spcAft>
              <a:buNone/>
            </a:pPr>
            <a:r>
              <a:rPr lang="en-US"/>
              <a:t>Next Slide: Wyatt (Agenda Roll Call)</a:t>
            </a:r>
            <a:endParaRPr/>
          </a:p>
        </p:txBody>
      </p:sp>
      <p:sp>
        <p:nvSpPr>
          <p:cNvPr id="132" name="Google Shape;132;gfd6a6a52c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dde92ac86a_0_27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dde92ac86a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dde92ac86a_0_2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dde92ac86a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rgbClr val="002F4A"/>
                </a:solidFill>
                <a:latin typeface="Merriweather"/>
                <a:ea typeface="Merriweather"/>
                <a:cs typeface="Merriweather"/>
                <a:sym typeface="Merriweather"/>
              </a:rPr>
              <a:t>This measures positive movement out of the homeless system and is divided into three tables: movement off the streets from Street Outreach ; movement into permanent housing situations from ES, SH, TH, and RRH ; and retention or exits to permanent housing situations from PH (other than PH-RRH).</a:t>
            </a:r>
            <a:endParaRPr sz="1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dde92ac86a_0_28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dde92ac86a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Presenter: Brittney</a:t>
            </a:r>
            <a:endParaRPr/>
          </a:p>
          <a:p>
            <a:pPr indent="0" lvl="0" marL="0" rtl="0" algn="l">
              <a:spcBef>
                <a:spcPts val="0"/>
              </a:spcBef>
              <a:spcAft>
                <a:spcPts val="0"/>
              </a:spcAft>
              <a:buClr>
                <a:schemeClr val="dk1"/>
              </a:buClr>
              <a:buSzPts val="1100"/>
              <a:buFont typeface="Arial"/>
              <a:buNone/>
            </a:pPr>
            <a:r>
              <a:rPr lang="en-US"/>
              <a:t>Next Slide: Racquel</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dde92ac86a_0_2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dde92ac86a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dde92ac86a_0_29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dde92ac86a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921134a5c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921134a5c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Racquel &amp; Tyler</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Racquel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Raquel</a:t>
            </a:r>
            <a:endParaRPr/>
          </a:p>
        </p:txBody>
      </p:sp>
      <p:sp>
        <p:nvSpPr>
          <p:cNvPr id="387" name="Google Shape;387;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eeb3639e0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394" name="Google Shape;394;geeb3639e0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de34c9b4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401" name="Google Shape;401;g1de34c9b49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de34c9b49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407" name="Google Shape;407;g1de34c9b496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94e12a40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    -Agenda Roll Call Vote</a:t>
            </a:r>
            <a:endParaRPr/>
          </a:p>
          <a:p>
            <a:pPr indent="0" lvl="0" marL="0" rtl="0" algn="l">
              <a:spcBef>
                <a:spcPts val="0"/>
              </a:spcBef>
              <a:spcAft>
                <a:spcPts val="0"/>
              </a:spcAft>
              <a:buNone/>
            </a:pPr>
            <a:r>
              <a:rPr lang="en-US"/>
              <a:t>Next:  Wyatt</a:t>
            </a:r>
            <a:endParaRPr/>
          </a:p>
          <a:p>
            <a:pPr indent="0" lvl="0" marL="0" rtl="0" algn="l">
              <a:spcBef>
                <a:spcPts val="0"/>
              </a:spcBef>
              <a:spcAft>
                <a:spcPts val="0"/>
              </a:spcAft>
              <a:buNone/>
            </a:pPr>
            <a:r>
              <a:t/>
            </a:r>
            <a:endParaRPr/>
          </a:p>
        </p:txBody>
      </p:sp>
      <p:sp>
        <p:nvSpPr>
          <p:cNvPr id="138" name="Google Shape;138;g1394e12a40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de34c9b49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Angel</a:t>
            </a:r>
            <a:endParaRPr/>
          </a:p>
        </p:txBody>
      </p:sp>
      <p:sp>
        <p:nvSpPr>
          <p:cNvPr id="413" name="Google Shape;413;g1de34c9b496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cda249154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cda24915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Angel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Angel</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17ce18d88a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17ce18d88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Angel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Angel</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17ce18d88a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17ce18d88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Angel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Chuck</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d31f9ec1f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Chuck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a:p>
        </p:txBody>
      </p:sp>
      <p:sp>
        <p:nvSpPr>
          <p:cNvPr id="440" name="Google Shape;440;g1d31f9ec1f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38ff9372b8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38ff9372b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Wyatt</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38ff9372b8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38ff9372b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Wyatt  -Open to motions by committee members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fd6a6a52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458" name="Google Shape;458;gfd6a6a52c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14149fa151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Wyatt Closes Meeting</a:t>
            </a:r>
            <a:endParaRPr/>
          </a:p>
        </p:txBody>
      </p:sp>
      <p:sp>
        <p:nvSpPr>
          <p:cNvPr id="471" name="Google Shape;471;g114149fa151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8ff9372b8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38ff9372b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Aja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dde92ac86a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Aja</a:t>
            </a:r>
            <a:endParaRPr/>
          </a:p>
          <a:p>
            <a:pPr indent="0" lvl="0" marL="0" rtl="0" algn="l">
              <a:spcBef>
                <a:spcPts val="0"/>
              </a:spcBef>
              <a:spcAft>
                <a:spcPts val="0"/>
              </a:spcAft>
              <a:buNone/>
            </a:pPr>
            <a:r>
              <a:rPr lang="en-US"/>
              <a:t>Next:  Brittney</a:t>
            </a:r>
            <a:endParaRPr/>
          </a:p>
          <a:p>
            <a:pPr indent="0" lvl="0" marL="0" rtl="0" algn="l">
              <a:spcBef>
                <a:spcPts val="0"/>
              </a:spcBef>
              <a:spcAft>
                <a:spcPts val="0"/>
              </a:spcAft>
              <a:buNone/>
            </a:pPr>
            <a:r>
              <a:t/>
            </a:r>
            <a:endParaRPr/>
          </a:p>
        </p:txBody>
      </p:sp>
      <p:sp>
        <p:nvSpPr>
          <p:cNvPr id="150" name="Google Shape;150;g1dde92ac86a_0_3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de98aa8a1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Aja</a:t>
            </a:r>
            <a:endParaRPr/>
          </a:p>
          <a:p>
            <a:pPr indent="0" lvl="0" marL="0" rtl="0" algn="l">
              <a:spcBef>
                <a:spcPts val="0"/>
              </a:spcBef>
              <a:spcAft>
                <a:spcPts val="0"/>
              </a:spcAft>
              <a:buNone/>
            </a:pPr>
            <a:r>
              <a:rPr lang="en-US"/>
              <a:t>Next:  Brittney</a:t>
            </a:r>
            <a:endParaRPr/>
          </a:p>
          <a:p>
            <a:pPr indent="0" lvl="0" marL="0" rtl="0" algn="l">
              <a:spcBef>
                <a:spcPts val="0"/>
              </a:spcBef>
              <a:spcAft>
                <a:spcPts val="0"/>
              </a:spcAft>
              <a:buNone/>
            </a:pPr>
            <a:r>
              <a:t/>
            </a:r>
            <a:endParaRPr/>
          </a:p>
        </p:txBody>
      </p:sp>
      <p:sp>
        <p:nvSpPr>
          <p:cNvPr id="156" name="Google Shape;156;g1de98aa8a11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de98aa8a11_2_3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de98aa8a11_2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Tino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de98aa8a11_2_10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de98aa8a11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Aja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 name="Shape 51"/>
        <p:cNvGrpSpPr/>
        <p:nvPr/>
      </p:nvGrpSpPr>
      <p:grpSpPr>
        <a:xfrm>
          <a:off x="0" y="0"/>
          <a:ext cx="0" cy="0"/>
          <a:chOff x="0" y="0"/>
          <a:chExt cx="0" cy="0"/>
        </a:xfrm>
      </p:grpSpPr>
      <p:sp>
        <p:nvSpPr>
          <p:cNvPr id="52" name="Google Shape;52;p12"/>
          <p:cNvSpPr txBox="1"/>
          <p:nvPr>
            <p:ph type="title"/>
          </p:nvPr>
        </p:nvSpPr>
        <p:spPr>
          <a:xfrm rot="5400000">
            <a:off x="4732151" y="2171589"/>
            <a:ext cx="58516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12"/>
          <p:cNvSpPr txBox="1"/>
          <p:nvPr>
            <p:ph idx="1" type="body"/>
          </p:nvPr>
        </p:nvSpPr>
        <p:spPr>
          <a:xfrm rot="5400000">
            <a:off x="541450" y="190689"/>
            <a:ext cx="58516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12"/>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3"/>
          <p:cNvSpPr txBox="1"/>
          <p:nvPr>
            <p:ph type="title"/>
          </p:nvPr>
        </p:nvSpPr>
        <p:spPr>
          <a:xfrm>
            <a:off x="457200" y="274638"/>
            <a:ext cx="8229600" cy="11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13"/>
          <p:cNvSpPr txBox="1"/>
          <p:nvPr>
            <p:ph idx="1" type="body"/>
          </p:nvPr>
        </p:nvSpPr>
        <p:spPr>
          <a:xfrm>
            <a:off x="457200" y="1600200"/>
            <a:ext cx="8229600" cy="4526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8" name="Google Shape;58;p13"/>
          <p:cNvSpPr txBox="1"/>
          <p:nvPr>
            <p:ph idx="10" type="dt"/>
          </p:nvPr>
        </p:nvSpPr>
        <p:spPr>
          <a:xfrm>
            <a:off x="457200" y="6356350"/>
            <a:ext cx="2133600" cy="365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3"/>
          <p:cNvSpPr txBox="1"/>
          <p:nvPr>
            <p:ph idx="11" type="ftr"/>
          </p:nvPr>
        </p:nvSpPr>
        <p:spPr>
          <a:xfrm>
            <a:off x="3124200" y="6356350"/>
            <a:ext cx="2895600" cy="365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3"/>
          <p:cNvSpPr txBox="1"/>
          <p:nvPr>
            <p:ph idx="12" type="sldNum"/>
          </p:nvPr>
        </p:nvSpPr>
        <p:spPr>
          <a:xfrm>
            <a:off x="6553200" y="6356350"/>
            <a:ext cx="2133600" cy="365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65" name="Shape 65"/>
        <p:cNvGrpSpPr/>
        <p:nvPr/>
      </p:nvGrpSpPr>
      <p:grpSpPr>
        <a:xfrm>
          <a:off x="0" y="0"/>
          <a:ext cx="0" cy="0"/>
          <a:chOff x="0" y="0"/>
          <a:chExt cx="0" cy="0"/>
        </a:xfrm>
      </p:grpSpPr>
      <p:sp>
        <p:nvSpPr>
          <p:cNvPr id="66" name="Google Shape;66;p15"/>
          <p:cNvSpPr/>
          <p:nvPr/>
        </p:nvSpPr>
        <p:spPr>
          <a:xfrm>
            <a:off x="-125" y="0"/>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67" name="Google Shape;67;p15"/>
          <p:cNvSpPr txBox="1"/>
          <p:nvPr>
            <p:ph type="ctrTitle"/>
          </p:nvPr>
        </p:nvSpPr>
        <p:spPr>
          <a:xfrm>
            <a:off x="311700" y="719633"/>
            <a:ext cx="8520600" cy="1710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8" name="Google Shape;68;p15"/>
          <p:cNvSpPr txBox="1"/>
          <p:nvPr>
            <p:ph idx="1" type="subTitle"/>
          </p:nvPr>
        </p:nvSpPr>
        <p:spPr>
          <a:xfrm>
            <a:off x="311700" y="2504747"/>
            <a:ext cx="4242600" cy="98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69" name="Google Shape;69;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70" name="Shape 70"/>
        <p:cNvGrpSpPr/>
        <p:nvPr/>
      </p:nvGrpSpPr>
      <p:grpSpPr>
        <a:xfrm>
          <a:off x="0" y="0"/>
          <a:ext cx="0" cy="0"/>
          <a:chOff x="0" y="0"/>
          <a:chExt cx="0" cy="0"/>
        </a:xfrm>
      </p:grpSpPr>
      <p:sp>
        <p:nvSpPr>
          <p:cNvPr id="71" name="Google Shape;71;p16"/>
          <p:cNvSpPr/>
          <p:nvPr/>
        </p:nvSpPr>
        <p:spPr>
          <a:xfrm>
            <a:off x="0" y="64132"/>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72" name="Google Shape;72;p16"/>
          <p:cNvSpPr/>
          <p:nvPr/>
        </p:nvSpPr>
        <p:spPr>
          <a:xfrm>
            <a:off x="0" y="0"/>
            <a:ext cx="9144250"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73" name="Google Shape;73;p16"/>
          <p:cNvSpPr txBox="1"/>
          <p:nvPr>
            <p:ph type="title"/>
          </p:nvPr>
        </p:nvSpPr>
        <p:spPr>
          <a:xfrm>
            <a:off x="311700" y="719633"/>
            <a:ext cx="8520600" cy="1710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74" name="Google Shape;74;p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sp>
        <p:nvSpPr>
          <p:cNvPr id="76" name="Google Shape;76;p17"/>
          <p:cNvSpPr/>
          <p:nvPr/>
        </p:nvSpPr>
        <p:spPr>
          <a:xfrm>
            <a:off x="0" y="0"/>
            <a:ext cx="431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p:nvPr/>
        </p:nvSpPr>
        <p:spPr>
          <a:xfrm>
            <a:off x="0" y="58833"/>
            <a:ext cx="4313625"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78" name="Google Shape;78;p17"/>
          <p:cNvSpPr/>
          <p:nvPr/>
        </p:nvSpPr>
        <p:spPr>
          <a:xfrm>
            <a:off x="-125" y="0"/>
            <a:ext cx="4316900"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79" name="Google Shape;79;p17"/>
          <p:cNvSpPr txBox="1"/>
          <p:nvPr>
            <p:ph type="title"/>
          </p:nvPr>
        </p:nvSpPr>
        <p:spPr>
          <a:xfrm>
            <a:off x="311725" y="667900"/>
            <a:ext cx="3706500" cy="3345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0" name="Google Shape;80;p17"/>
          <p:cNvSpPr txBox="1"/>
          <p:nvPr>
            <p:ph idx="1" type="body"/>
          </p:nvPr>
        </p:nvSpPr>
        <p:spPr>
          <a:xfrm>
            <a:off x="4644675" y="667900"/>
            <a:ext cx="4166400" cy="5464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1" name="Google Shape;81;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18"/>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txBox="1"/>
          <p:nvPr>
            <p:ph type="title"/>
          </p:nvPr>
        </p:nvSpPr>
        <p:spPr>
          <a:xfrm>
            <a:off x="311725" y="667900"/>
            <a:ext cx="8520600" cy="831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5" name="Google Shape;85;p18"/>
          <p:cNvSpPr txBox="1"/>
          <p:nvPr>
            <p:ph idx="1" type="body"/>
          </p:nvPr>
        </p:nvSpPr>
        <p:spPr>
          <a:xfrm>
            <a:off x="311700" y="2007600"/>
            <a:ext cx="3999900" cy="410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6" name="Google Shape;86;p18"/>
          <p:cNvSpPr txBox="1"/>
          <p:nvPr>
            <p:ph idx="2" type="body"/>
          </p:nvPr>
        </p:nvSpPr>
        <p:spPr>
          <a:xfrm>
            <a:off x="4832400" y="2007600"/>
            <a:ext cx="3999900" cy="410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7" name="Google Shape;87;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9"/>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txBox="1"/>
          <p:nvPr>
            <p:ph type="title"/>
          </p:nvPr>
        </p:nvSpPr>
        <p:spPr>
          <a:xfrm>
            <a:off x="311725" y="667900"/>
            <a:ext cx="8520600" cy="831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1" name="Google Shape;91;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2" name="Shape 92"/>
        <p:cNvGrpSpPr/>
        <p:nvPr/>
      </p:nvGrpSpPr>
      <p:grpSpPr>
        <a:xfrm>
          <a:off x="0" y="0"/>
          <a:ext cx="0" cy="0"/>
          <a:chOff x="0" y="0"/>
          <a:chExt cx="0" cy="0"/>
        </a:xfrm>
      </p:grpSpPr>
      <p:sp>
        <p:nvSpPr>
          <p:cNvPr id="93" name="Google Shape;93;p20"/>
          <p:cNvSpPr/>
          <p:nvPr/>
        </p:nvSpPr>
        <p:spPr>
          <a:xfrm>
            <a:off x="0" y="0"/>
            <a:ext cx="37644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0"/>
          <p:cNvSpPr txBox="1"/>
          <p:nvPr>
            <p:ph type="title"/>
          </p:nvPr>
        </p:nvSpPr>
        <p:spPr>
          <a:xfrm>
            <a:off x="311725" y="667900"/>
            <a:ext cx="3127500" cy="2438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5" name="Google Shape;95;p20"/>
          <p:cNvSpPr txBox="1"/>
          <p:nvPr>
            <p:ph idx="1" type="body"/>
          </p:nvPr>
        </p:nvSpPr>
        <p:spPr>
          <a:xfrm>
            <a:off x="311700" y="3187533"/>
            <a:ext cx="3127500" cy="3063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96" name="Google Shape;96;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97" name="Shape 97"/>
        <p:cNvGrpSpPr/>
        <p:nvPr/>
      </p:nvGrpSpPr>
      <p:grpSpPr>
        <a:xfrm>
          <a:off x="0" y="0"/>
          <a:ext cx="0" cy="0"/>
          <a:chOff x="0" y="0"/>
          <a:chExt cx="0" cy="0"/>
        </a:xfrm>
      </p:grpSpPr>
      <p:sp>
        <p:nvSpPr>
          <p:cNvPr id="98" name="Google Shape;98;p21"/>
          <p:cNvSpPr txBox="1"/>
          <p:nvPr>
            <p:ph type="title"/>
          </p:nvPr>
        </p:nvSpPr>
        <p:spPr>
          <a:xfrm>
            <a:off x="311675" y="1064800"/>
            <a:ext cx="6247800" cy="4728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99" name="Google Shape;99;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0" name="Shape 100"/>
        <p:cNvGrpSpPr/>
        <p:nvPr/>
      </p:nvGrpSpPr>
      <p:grpSpPr>
        <a:xfrm>
          <a:off x="0" y="0"/>
          <a:ext cx="0" cy="0"/>
          <a:chOff x="0" y="0"/>
          <a:chExt cx="0" cy="0"/>
        </a:xfrm>
      </p:grpSpPr>
      <p:sp>
        <p:nvSpPr>
          <p:cNvPr id="101" name="Google Shape;101;p22"/>
          <p:cNvSpPr/>
          <p:nvPr/>
        </p:nvSpPr>
        <p:spPr>
          <a:xfrm>
            <a:off x="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2"/>
          <p:cNvSpPr txBox="1"/>
          <p:nvPr>
            <p:ph type="title"/>
          </p:nvPr>
        </p:nvSpPr>
        <p:spPr>
          <a:xfrm>
            <a:off x="311300" y="667900"/>
            <a:ext cx="3704400" cy="273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3" name="Google Shape;103;p22"/>
          <p:cNvSpPr txBox="1"/>
          <p:nvPr>
            <p:ph idx="1" type="subTitle"/>
          </p:nvPr>
        </p:nvSpPr>
        <p:spPr>
          <a:xfrm>
            <a:off x="304800" y="3502300"/>
            <a:ext cx="3704400" cy="123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104" name="Google Shape;104;p22"/>
          <p:cNvSpPr txBox="1"/>
          <p:nvPr>
            <p:ph idx="2" type="body"/>
          </p:nvPr>
        </p:nvSpPr>
        <p:spPr>
          <a:xfrm>
            <a:off x="4879025" y="667900"/>
            <a:ext cx="3954000" cy="5481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5" name="Google Shape;105;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6" name="Shape 106"/>
        <p:cNvGrpSpPr/>
        <p:nvPr/>
      </p:nvGrpSpPr>
      <p:grpSpPr>
        <a:xfrm>
          <a:off x="0" y="0"/>
          <a:ext cx="0" cy="0"/>
          <a:chOff x="0" y="0"/>
          <a:chExt cx="0" cy="0"/>
        </a:xfrm>
      </p:grpSpPr>
      <p:sp>
        <p:nvSpPr>
          <p:cNvPr id="107" name="Google Shape;107;p23"/>
          <p:cNvSpPr/>
          <p:nvPr/>
        </p:nvSpPr>
        <p:spPr>
          <a:xfrm>
            <a:off x="0" y="5825333"/>
            <a:ext cx="9144000" cy="1032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3"/>
          <p:cNvSpPr txBox="1"/>
          <p:nvPr>
            <p:ph idx="1" type="body"/>
          </p:nvPr>
        </p:nvSpPr>
        <p:spPr>
          <a:xfrm>
            <a:off x="311700" y="6028533"/>
            <a:ext cx="7979400" cy="614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109" name="Google Shape;109;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0" name="Shape 110"/>
        <p:cNvGrpSpPr/>
        <p:nvPr/>
      </p:nvGrpSpPr>
      <p:grpSpPr>
        <a:xfrm>
          <a:off x="0" y="0"/>
          <a:ext cx="0" cy="0"/>
          <a:chOff x="0" y="0"/>
          <a:chExt cx="0" cy="0"/>
        </a:xfrm>
      </p:grpSpPr>
      <p:sp>
        <p:nvSpPr>
          <p:cNvPr id="111" name="Google Shape;111;p24"/>
          <p:cNvSpPr txBox="1"/>
          <p:nvPr>
            <p:ph hasCustomPrompt="1" type="title"/>
          </p:nvPr>
        </p:nvSpPr>
        <p:spPr>
          <a:xfrm>
            <a:off x="311750" y="1108233"/>
            <a:ext cx="5334900" cy="1659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12" name="Google Shape;112;p24"/>
          <p:cNvSpPr txBox="1"/>
          <p:nvPr>
            <p:ph idx="1" type="body"/>
          </p:nvPr>
        </p:nvSpPr>
        <p:spPr>
          <a:xfrm>
            <a:off x="311700" y="2828567"/>
            <a:ext cx="5334900" cy="1256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113" name="Google Shape;113;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4" name="Shape 114"/>
        <p:cNvGrpSpPr/>
        <p:nvPr/>
      </p:nvGrpSpPr>
      <p:grpSpPr>
        <a:xfrm>
          <a:off x="0" y="0"/>
          <a:ext cx="0" cy="0"/>
          <a:chOff x="0" y="0"/>
          <a:chExt cx="0" cy="0"/>
        </a:xfrm>
      </p:grpSpPr>
      <p:sp>
        <p:nvSpPr>
          <p:cNvPr id="115" name="Google Shape;115;p2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7"/>
          <p:cNvSpPr txBox="1"/>
          <p:nvPr>
            <p:ph type="title"/>
          </p:nvPr>
        </p:nvSpPr>
        <p:spPr>
          <a:xfrm>
            <a:off x="311700" y="593367"/>
            <a:ext cx="8520600" cy="76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3" name="Google Shape;33;p7"/>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4" name="Google Shape;34;p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0" name="Shape 40"/>
        <p:cNvGrpSpPr/>
        <p:nvPr/>
      </p:nvGrpSpPr>
      <p:grpSpPr>
        <a:xfrm>
          <a:off x="0" y="0"/>
          <a:ext cx="0" cy="0"/>
          <a:chOff x="0" y="0"/>
          <a:chExt cx="0" cy="0"/>
        </a:xfrm>
      </p:grpSpPr>
      <p:sp>
        <p:nvSpPr>
          <p:cNvPr id="41" name="Google Shape;41;p9"/>
          <p:cNvSpPr/>
          <p:nvPr/>
        </p:nvSpPr>
        <p:spPr>
          <a:xfrm>
            <a:off x="0" y="1537930"/>
            <a:ext cx="9144000" cy="483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42" name="Google Shape;42;p9"/>
          <p:cNvPicPr preferRelativeResize="0"/>
          <p:nvPr/>
        </p:nvPicPr>
        <p:blipFill rotWithShape="1">
          <a:blip r:embed="rId2">
            <a:alphaModFix/>
          </a:blip>
          <a:srcRect b="0" l="0" r="0" t="0"/>
          <a:stretch/>
        </p:blipFill>
        <p:spPr>
          <a:xfrm>
            <a:off x="3543142" y="428151"/>
            <a:ext cx="1543284" cy="9679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10"/>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0"/>
          <p:cNvSpPr txBox="1"/>
          <p:nvPr>
            <p:ph idx="1" type="subTitle"/>
          </p:nvPr>
        </p:nvSpPr>
        <p:spPr>
          <a:xfrm>
            <a:off x="1371600" y="3886200"/>
            <a:ext cx="6400800" cy="1752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6" name="Google Shape;46;p10"/>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7" name="Shape 47"/>
        <p:cNvGrpSpPr/>
        <p:nvPr/>
      </p:nvGrpSpPr>
      <p:grpSpPr>
        <a:xfrm>
          <a:off x="0" y="0"/>
          <a:ext cx="0" cy="0"/>
          <a:chOff x="0" y="0"/>
          <a:chExt cx="0" cy="0"/>
        </a:xfrm>
      </p:grpSpPr>
      <p:sp>
        <p:nvSpPr>
          <p:cNvPr id="48" name="Google Shape;48;p11"/>
          <p:cNvSpPr txBox="1"/>
          <p:nvPr>
            <p:ph type="title"/>
          </p:nvPr>
        </p:nvSpPr>
        <p:spPr>
          <a:xfrm>
            <a:off x="457200" y="274638"/>
            <a:ext cx="8229600" cy="1143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1"/>
          <p:cNvSpPr txBox="1"/>
          <p:nvPr>
            <p:ph idx="1" type="body"/>
          </p:nvPr>
        </p:nvSpPr>
        <p:spPr>
          <a:xfrm rot="5400000">
            <a:off x="2309001" y="-251600"/>
            <a:ext cx="45260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6.png"/><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a:blip r:embed="rId2">
            <a:alphaModFix/>
          </a:blip>
          <a:stretch>
            <a:fillRect/>
          </a:stretch>
        </p:blipFill>
        <p:spPr>
          <a:xfrm>
            <a:off x="7831000" y="139325"/>
            <a:ext cx="1114225" cy="676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35" name="Shape 35"/>
        <p:cNvGrpSpPr/>
        <p:nvPr/>
      </p:nvGrpSpPr>
      <p:grpSpPr>
        <a:xfrm>
          <a:off x="0" y="0"/>
          <a:ext cx="0" cy="0"/>
          <a:chOff x="0" y="0"/>
          <a:chExt cx="0" cy="0"/>
        </a:xfrm>
      </p:grpSpPr>
      <p:sp>
        <p:nvSpPr>
          <p:cNvPr id="36" name="Google Shape;36;p8"/>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8"/>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8"/>
          <p:cNvSpPr txBox="1"/>
          <p:nvPr>
            <p:ph idx="10" type="dt"/>
          </p:nvPr>
        </p:nvSpPr>
        <p:spPr>
          <a:xfrm>
            <a:off x="457200" y="6356748"/>
            <a:ext cx="2133600" cy="364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9" name="Google Shape;39;p8"/>
          <p:cNvPicPr preferRelativeResize="0"/>
          <p:nvPr/>
        </p:nvPicPr>
        <p:blipFill>
          <a:blip r:embed="rId2">
            <a:alphaModFix/>
          </a:blip>
          <a:stretch>
            <a:fillRect/>
          </a:stretch>
        </p:blipFill>
        <p:spPr>
          <a:xfrm>
            <a:off x="7831000" y="139333"/>
            <a:ext cx="1005800" cy="729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 id="2147483657" r:id="rId6"/>
    <p:sldLayoutId id="214748365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63" name="Google Shape;63;p1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64" name="Google Shape;64;p1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mailto:aja.hunter@hsncfl.org" TargetMode="External"/><Relationship Id="rId4" Type="http://schemas.openxmlformats.org/officeDocument/2006/relationships/hyperlink" Target="mailto:valerie.perez@hsncfl.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hmiscfl.org/system-performance-overview/" TargetMode="External"/><Relationship Id="rId4" Type="http://schemas.openxmlformats.org/officeDocument/2006/relationships/hyperlink" Target="https://www.hmiscfl.org/continuum-of-care-fl-507-system-performance-measure-dashboard/" TargetMode="External"/><Relationship Id="rId5" Type="http://schemas.openxmlformats.org/officeDocument/2006/relationships/hyperlink" Target="https://www.hmiscfl.org/reports/" TargetMode="External"/><Relationship Id="rId6" Type="http://schemas.openxmlformats.org/officeDocument/2006/relationships/hyperlink" Target="https://www.hmiscfl.org/point-in-time-2022-infographic/" TargetMode="External"/><Relationship Id="rId7" Type="http://schemas.openxmlformats.org/officeDocument/2006/relationships/image" Target="../media/image10.png"/><Relationship Id="rId8"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21.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hyperlink" Target="mailto:hmis@hsncfl.org" TargetMode="External"/><Relationship Id="rId4" Type="http://schemas.openxmlformats.org/officeDocument/2006/relationships/hyperlink" Target="http://www.hmiscfl.org" TargetMode="External"/><Relationship Id="rId5"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hyperlink" Target="mailto:hmis-advisory@hsncfl.or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hyperlink" Target="http://hmiscfl.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6"/>
          <p:cNvSpPr txBox="1"/>
          <p:nvPr>
            <p:ph type="ctrTitle"/>
          </p:nvPr>
        </p:nvSpPr>
        <p:spPr>
          <a:xfrm>
            <a:off x="685800" y="1620150"/>
            <a:ext cx="77724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121" name="Google Shape;121;p26"/>
          <p:cNvSpPr txBox="1"/>
          <p:nvPr>
            <p:ph idx="1" type="subTitle"/>
          </p:nvPr>
        </p:nvSpPr>
        <p:spPr>
          <a:xfrm>
            <a:off x="849100" y="348615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March 14th, 2023</a:t>
            </a:r>
            <a:br>
              <a:rPr lang="en-US">
                <a:solidFill>
                  <a:schemeClr val="dk1"/>
                </a:solidFill>
              </a:rPr>
            </a:br>
            <a:endParaRPr sz="1800">
              <a:solidFill>
                <a:schemeClr val="dk1"/>
              </a:solidFill>
            </a:endParaRPr>
          </a:p>
          <a:p>
            <a:pPr indent="0" lvl="0" marL="0" rtl="0" algn="ctr">
              <a:spcBef>
                <a:spcPts val="0"/>
              </a:spcBef>
              <a:spcAft>
                <a:spcPts val="0"/>
              </a:spcAft>
              <a:buClr>
                <a:srgbClr val="888888"/>
              </a:buClr>
              <a:buSzPts val="3200"/>
              <a:buNone/>
            </a:pPr>
            <a:r>
              <a:t/>
            </a:r>
            <a:endParaRPr sz="2700">
              <a:solidFill>
                <a:schemeClr val="dk1"/>
              </a:solidFill>
            </a:endParaRPr>
          </a:p>
          <a:p>
            <a:pPr indent="0" lvl="0" marL="0" rtl="0" algn="ctr">
              <a:spcBef>
                <a:spcPts val="0"/>
              </a:spcBef>
              <a:spcAft>
                <a:spcPts val="0"/>
              </a:spcAft>
              <a:buClr>
                <a:srgbClr val="888888"/>
              </a:buClr>
              <a:buSzPts val="3200"/>
              <a:buNone/>
            </a:pPr>
            <a:r>
              <a:rPr lang="en-US" sz="2700">
                <a:solidFill>
                  <a:schemeClr val="dk1"/>
                </a:solidFill>
              </a:rPr>
              <a:t>Wyatt Haro, Committee Chair</a:t>
            </a:r>
            <a:endParaRPr sz="2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5"/>
          <p:cNvSpPr txBox="1"/>
          <p:nvPr>
            <p:ph type="title"/>
          </p:nvPr>
        </p:nvSpPr>
        <p:spPr>
          <a:xfrm>
            <a:off x="325600" y="390556"/>
            <a:ext cx="8520600" cy="101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US" sz="2320"/>
              <a:t>Race by Gender Matrix (FY: 10/01/2021 to 09/30/2022)</a:t>
            </a:r>
            <a:endParaRPr b="1" sz="2320"/>
          </a:p>
        </p:txBody>
      </p:sp>
      <p:graphicFrame>
        <p:nvGraphicFramePr>
          <p:cNvPr id="177" name="Google Shape;177;p35"/>
          <p:cNvGraphicFramePr/>
          <p:nvPr/>
        </p:nvGraphicFramePr>
        <p:xfrm>
          <a:off x="380525" y="1462167"/>
          <a:ext cx="3000000" cy="3000000"/>
        </p:xfrm>
        <a:graphic>
          <a:graphicData uri="http://schemas.openxmlformats.org/drawingml/2006/table">
            <a:tbl>
              <a:tblPr>
                <a:noFill/>
                <a:tableStyleId>{37C91CDE-E775-4EBE-9ED7-08290199A760}</a:tableStyleId>
              </a:tblPr>
              <a:tblGrid>
                <a:gridCol w="3247850"/>
                <a:gridCol w="956675"/>
                <a:gridCol w="1187325"/>
                <a:gridCol w="1357175"/>
                <a:gridCol w="890850"/>
                <a:gridCol w="770875"/>
              </a:tblGrid>
              <a:tr h="524075">
                <a:tc>
                  <a:txBody>
                    <a:bodyPr/>
                    <a:lstStyle/>
                    <a:p>
                      <a:pPr indent="0" lvl="0" marL="0" rtl="0" algn="l">
                        <a:lnSpc>
                          <a:spcPct val="115000"/>
                        </a:lnSpc>
                        <a:spcBef>
                          <a:spcPts val="0"/>
                        </a:spcBef>
                        <a:spcAft>
                          <a:spcPts val="0"/>
                        </a:spcAft>
                        <a:buNone/>
                      </a:pPr>
                      <a:r>
                        <a:t/>
                      </a:r>
                      <a:endParaRPr sz="1500"/>
                    </a:p>
                  </a:txBody>
                  <a:tcPr marT="0" marB="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gridSpan="5">
                  <a:txBody>
                    <a:bodyPr/>
                    <a:lstStyle/>
                    <a:p>
                      <a:pPr indent="0" lvl="0" marL="0" rtl="0" algn="ctr">
                        <a:lnSpc>
                          <a:spcPct val="115000"/>
                        </a:lnSpc>
                        <a:spcBef>
                          <a:spcPts val="0"/>
                        </a:spcBef>
                        <a:spcAft>
                          <a:spcPts val="0"/>
                        </a:spcAft>
                        <a:buNone/>
                      </a:pPr>
                      <a:r>
                        <a:rPr b="1" lang="en-US" sz="2100"/>
                        <a:t>Gender </a:t>
                      </a:r>
                      <a:endParaRPr b="1" sz="2100"/>
                    </a:p>
                  </a:txBody>
                  <a:tcPr marT="0" marB="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hMerge="1"/>
                <a:tc hMerge="1"/>
                <a:tc hMerge="1"/>
              </a:tr>
              <a:tr h="858875">
                <a:tc>
                  <a:txBody>
                    <a:bodyPr/>
                    <a:lstStyle/>
                    <a:p>
                      <a:pPr indent="0" lvl="0" marL="0" rtl="0" algn="ctr">
                        <a:lnSpc>
                          <a:spcPct val="115000"/>
                        </a:lnSpc>
                        <a:spcBef>
                          <a:spcPts val="0"/>
                        </a:spcBef>
                        <a:spcAft>
                          <a:spcPts val="0"/>
                        </a:spcAft>
                        <a:buNone/>
                      </a:pPr>
                      <a:r>
                        <a:rPr b="1" lang="en-US" sz="2100"/>
                        <a:t>Race </a:t>
                      </a:r>
                      <a:endParaRPr b="1" sz="21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500"/>
                        <a:t>Female</a:t>
                      </a:r>
                      <a:endParaRPr b="1" sz="15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500"/>
                        <a:t>Male</a:t>
                      </a:r>
                      <a:endParaRPr b="1" sz="15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500"/>
                        <a:buFont typeface="Arial"/>
                        <a:buNone/>
                      </a:pPr>
                      <a:r>
                        <a:rPr b="1" lang="en-US" sz="1300"/>
                        <a:t>Multiple Genders, Transgender &amp; Othe</a:t>
                      </a:r>
                      <a:r>
                        <a:rPr lang="en-US" sz="1300">
                          <a:solidFill>
                            <a:schemeClr val="dk2"/>
                          </a:solidFill>
                        </a:rPr>
                        <a:t>r</a:t>
                      </a:r>
                      <a:endParaRPr b="1" sz="13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500"/>
                        <a:t>Data not collected</a:t>
                      </a:r>
                      <a:endParaRPr b="1" sz="15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500"/>
                        <a:t>Grand Total</a:t>
                      </a:r>
                      <a:endParaRPr b="1" sz="15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520275">
                <a:tc>
                  <a:txBody>
                    <a:bodyPr/>
                    <a:lstStyle/>
                    <a:p>
                      <a:pPr indent="0" lvl="0" marL="0" rtl="0" algn="l">
                        <a:lnSpc>
                          <a:spcPct val="115000"/>
                        </a:lnSpc>
                        <a:spcBef>
                          <a:spcPts val="0"/>
                        </a:spcBef>
                        <a:spcAft>
                          <a:spcPts val="0"/>
                        </a:spcAft>
                        <a:buNone/>
                      </a:pPr>
                      <a:r>
                        <a:rPr b="1" lang="en-US" sz="1600"/>
                        <a:t>Black, African American, or African</a:t>
                      </a:r>
                      <a:endParaRPr b="1" sz="1600"/>
                    </a:p>
                  </a:txBody>
                  <a:tcPr marT="0" marB="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600">
                          <a:solidFill>
                            <a:schemeClr val="lt1"/>
                          </a:solidFill>
                        </a:rPr>
                        <a:t>326</a:t>
                      </a:r>
                      <a:endParaRPr b="1" sz="1600">
                        <a:solidFill>
                          <a:schemeClr val="lt1"/>
                        </a:solidFill>
                      </a:endParaRPr>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0000"/>
                    </a:solidFill>
                  </a:tcPr>
                </a:tc>
                <a:tc>
                  <a:txBody>
                    <a:bodyPr/>
                    <a:lstStyle/>
                    <a:p>
                      <a:pPr indent="0" lvl="0" marL="0" rtl="0" algn="ctr">
                        <a:lnSpc>
                          <a:spcPct val="115000"/>
                        </a:lnSpc>
                        <a:spcBef>
                          <a:spcPts val="0"/>
                        </a:spcBef>
                        <a:spcAft>
                          <a:spcPts val="0"/>
                        </a:spcAft>
                        <a:buNone/>
                      </a:pPr>
                      <a:r>
                        <a:rPr lang="en-US" sz="1600"/>
                        <a:t>175</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US" sz="1600"/>
                        <a:t>8</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US" sz="1600"/>
                        <a:t>509</a:t>
                      </a:r>
                      <a:endParaRPr b="1"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r>
              <a:tr h="361425">
                <a:tc>
                  <a:txBody>
                    <a:bodyPr/>
                    <a:lstStyle/>
                    <a:p>
                      <a:pPr indent="0" lvl="0" marL="0" rtl="0" algn="l">
                        <a:lnSpc>
                          <a:spcPct val="115000"/>
                        </a:lnSpc>
                        <a:spcBef>
                          <a:spcPts val="0"/>
                        </a:spcBef>
                        <a:spcAft>
                          <a:spcPts val="0"/>
                        </a:spcAft>
                        <a:buNone/>
                      </a:pPr>
                      <a:r>
                        <a:rPr b="1" lang="en-US" sz="1600"/>
                        <a:t>White</a:t>
                      </a:r>
                      <a:endParaRPr b="1" sz="1600"/>
                    </a:p>
                  </a:txBody>
                  <a:tcPr marT="0" marB="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166</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US" sz="1600"/>
                        <a:t>162</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US" sz="1600"/>
                        <a:t>9</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US" sz="1600"/>
                        <a:t>2</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US" sz="1600"/>
                        <a:t>339</a:t>
                      </a:r>
                      <a:endParaRPr b="1"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r>
              <a:tr h="633900">
                <a:tc>
                  <a:txBody>
                    <a:bodyPr/>
                    <a:lstStyle/>
                    <a:p>
                      <a:pPr indent="0" lvl="0" marL="0" rtl="0" algn="l">
                        <a:lnSpc>
                          <a:spcPct val="115000"/>
                        </a:lnSpc>
                        <a:spcBef>
                          <a:spcPts val="0"/>
                        </a:spcBef>
                        <a:spcAft>
                          <a:spcPts val="0"/>
                        </a:spcAft>
                        <a:buNone/>
                      </a:pPr>
                      <a:r>
                        <a:rPr b="1" lang="en-US" sz="1600"/>
                        <a:t>American Indian, Alaska Native, or Indigenous</a:t>
                      </a:r>
                      <a:endParaRPr b="1" sz="1600"/>
                    </a:p>
                  </a:txBody>
                  <a:tcPr marT="0" marB="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2</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US" sz="1600"/>
                        <a:t>3</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US" sz="1600"/>
                        <a:t>5</a:t>
                      </a:r>
                      <a:endParaRPr b="1"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r>
              <a:tr h="361425">
                <a:tc>
                  <a:txBody>
                    <a:bodyPr/>
                    <a:lstStyle/>
                    <a:p>
                      <a:pPr indent="0" lvl="0" marL="0" rtl="0" algn="l">
                        <a:lnSpc>
                          <a:spcPct val="115000"/>
                        </a:lnSpc>
                        <a:spcBef>
                          <a:spcPts val="0"/>
                        </a:spcBef>
                        <a:spcAft>
                          <a:spcPts val="0"/>
                        </a:spcAft>
                        <a:buNone/>
                      </a:pPr>
                      <a:r>
                        <a:rPr b="1" lang="en-US" sz="1600"/>
                        <a:t>Asian or Asian American</a:t>
                      </a:r>
                      <a:endParaRPr b="1" sz="1600"/>
                    </a:p>
                  </a:txBody>
                  <a:tcPr marT="0" marB="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4</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US" sz="1600"/>
                        <a:t>4</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US" sz="1600"/>
                        <a:t>8</a:t>
                      </a:r>
                      <a:endParaRPr b="1"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r>
              <a:tr h="361425">
                <a:tc>
                  <a:txBody>
                    <a:bodyPr/>
                    <a:lstStyle/>
                    <a:p>
                      <a:pPr indent="0" lvl="0" marL="0" rtl="0" algn="l">
                        <a:lnSpc>
                          <a:spcPct val="115000"/>
                        </a:lnSpc>
                        <a:spcBef>
                          <a:spcPts val="0"/>
                        </a:spcBef>
                        <a:spcAft>
                          <a:spcPts val="0"/>
                        </a:spcAft>
                        <a:buNone/>
                      </a:pPr>
                      <a:r>
                        <a:rPr b="1" lang="en-US" sz="1600"/>
                        <a:t>Multi-Racial</a:t>
                      </a:r>
                      <a:endParaRPr b="1" sz="1600"/>
                    </a:p>
                  </a:txBody>
                  <a:tcPr marT="0" marB="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17</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US" sz="1600"/>
                        <a:t>13</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US" sz="1600"/>
                        <a:t>1</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US" sz="1600"/>
                        <a:t>31</a:t>
                      </a:r>
                      <a:endParaRPr b="1"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r>
              <a:tr h="402100">
                <a:tc>
                  <a:txBody>
                    <a:bodyPr/>
                    <a:lstStyle/>
                    <a:p>
                      <a:pPr indent="0" lvl="0" marL="0" rtl="0" algn="l">
                        <a:lnSpc>
                          <a:spcPct val="115000"/>
                        </a:lnSpc>
                        <a:spcBef>
                          <a:spcPts val="0"/>
                        </a:spcBef>
                        <a:spcAft>
                          <a:spcPts val="0"/>
                        </a:spcAft>
                        <a:buNone/>
                      </a:pPr>
                      <a:r>
                        <a:rPr b="1" lang="en-US" sz="1600"/>
                        <a:t>Native Hawaiian or Pacific Islander</a:t>
                      </a:r>
                      <a:endParaRPr b="1" sz="1600"/>
                    </a:p>
                  </a:txBody>
                  <a:tcPr marT="0" marB="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3</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US" sz="1600"/>
                        <a:t>3</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US" sz="1600"/>
                        <a:t>6</a:t>
                      </a:r>
                      <a:endParaRPr b="1"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r>
              <a:tr h="361425">
                <a:tc>
                  <a:txBody>
                    <a:bodyPr/>
                    <a:lstStyle/>
                    <a:p>
                      <a:pPr indent="0" lvl="0" marL="0" rtl="0" algn="l">
                        <a:lnSpc>
                          <a:spcPct val="115000"/>
                        </a:lnSpc>
                        <a:spcBef>
                          <a:spcPts val="0"/>
                        </a:spcBef>
                        <a:spcAft>
                          <a:spcPts val="0"/>
                        </a:spcAft>
                        <a:buNone/>
                      </a:pPr>
                      <a:r>
                        <a:rPr b="1" lang="en-US" sz="1600"/>
                        <a:t>Data not collected</a:t>
                      </a:r>
                      <a:endParaRPr b="1" sz="1600"/>
                    </a:p>
                  </a:txBody>
                  <a:tcPr marT="0" marB="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13</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US" sz="1600"/>
                        <a:t>12</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US" sz="1600"/>
                        <a:t>2</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US" sz="1600"/>
                        <a:t>27</a:t>
                      </a:r>
                      <a:endParaRPr b="1"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r>
              <a:tr h="361425">
                <a:tc>
                  <a:txBody>
                    <a:bodyPr/>
                    <a:lstStyle/>
                    <a:p>
                      <a:pPr indent="0" lvl="0" marL="0" rtl="0" algn="l">
                        <a:lnSpc>
                          <a:spcPct val="115000"/>
                        </a:lnSpc>
                        <a:spcBef>
                          <a:spcPts val="0"/>
                        </a:spcBef>
                        <a:spcAft>
                          <a:spcPts val="0"/>
                        </a:spcAft>
                        <a:buNone/>
                      </a:pPr>
                      <a:r>
                        <a:rPr b="1" lang="en-US" sz="1600"/>
                        <a:t>Client doesn't know</a:t>
                      </a:r>
                      <a:endParaRPr b="1" sz="1600"/>
                    </a:p>
                  </a:txBody>
                  <a:tcPr marT="0" marB="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2</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US" sz="1600"/>
                        <a:t>2</a:t>
                      </a:r>
                      <a:endParaRPr b="1"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r>
              <a:tr h="361425">
                <a:tc>
                  <a:txBody>
                    <a:bodyPr/>
                    <a:lstStyle/>
                    <a:p>
                      <a:pPr indent="0" lvl="0" marL="0" rtl="0" algn="l">
                        <a:lnSpc>
                          <a:spcPct val="115000"/>
                        </a:lnSpc>
                        <a:spcBef>
                          <a:spcPts val="0"/>
                        </a:spcBef>
                        <a:spcAft>
                          <a:spcPts val="0"/>
                        </a:spcAft>
                        <a:buNone/>
                      </a:pPr>
                      <a:r>
                        <a:rPr b="1" lang="en-US" sz="1600"/>
                        <a:t>Grand Total</a:t>
                      </a:r>
                      <a:endParaRPr b="1" sz="1600"/>
                    </a:p>
                  </a:txBody>
                  <a:tcPr marT="0" marB="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en-US" sz="1600"/>
                        <a:t>533</a:t>
                      </a:r>
                      <a:endParaRPr b="1"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en-US" sz="1600"/>
                        <a:t>372</a:t>
                      </a:r>
                      <a:endParaRPr b="1"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b="1" lang="en-US" sz="1600"/>
                        <a:t>20</a:t>
                      </a:r>
                      <a:endParaRPr b="1"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en-US" sz="1600"/>
                        <a:t>2</a:t>
                      </a:r>
                      <a:endParaRPr b="1" sz="1600"/>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en-US" sz="1600">
                          <a:solidFill>
                            <a:schemeClr val="lt1"/>
                          </a:solidFill>
                        </a:rPr>
                        <a:t>927</a:t>
                      </a:r>
                      <a:endParaRPr b="1" sz="1600">
                        <a:solidFill>
                          <a:schemeClr val="lt1"/>
                        </a:solidFill>
                      </a:endParaRPr>
                    </a:p>
                  </a:txBody>
                  <a:tcPr marT="0" marB="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aphicFrame>
        <p:nvGraphicFramePr>
          <p:cNvPr id="182" name="Google Shape;182;p36"/>
          <p:cNvGraphicFramePr/>
          <p:nvPr/>
        </p:nvGraphicFramePr>
        <p:xfrm>
          <a:off x="342263" y="1055233"/>
          <a:ext cx="3000000" cy="3000000"/>
        </p:xfrm>
        <a:graphic>
          <a:graphicData uri="http://schemas.openxmlformats.org/drawingml/2006/table">
            <a:tbl>
              <a:tblPr>
                <a:noFill/>
                <a:tableStyleId>{3AAA1CA4-7EC7-4E6C-A7A5-885F4A5E5797}</a:tableStyleId>
              </a:tblPr>
              <a:tblGrid>
                <a:gridCol w="3858275"/>
                <a:gridCol w="2071175"/>
                <a:gridCol w="2203125"/>
              </a:tblGrid>
              <a:tr h="770500">
                <a:tc>
                  <a:txBody>
                    <a:bodyPr/>
                    <a:lstStyle/>
                    <a:p>
                      <a:pPr indent="0" lvl="0" marL="0" rtl="0" algn="ctr">
                        <a:spcBef>
                          <a:spcPts val="0"/>
                        </a:spcBef>
                        <a:spcAft>
                          <a:spcPts val="0"/>
                        </a:spcAft>
                        <a:buNone/>
                      </a:pPr>
                      <a:r>
                        <a:rPr b="1" lang="en-US" sz="1300">
                          <a:solidFill>
                            <a:schemeClr val="lt1"/>
                          </a:solidFill>
                        </a:rPr>
                        <a:t>Project Type</a:t>
                      </a:r>
                      <a:endParaRPr b="1" sz="1300">
                        <a:solidFill>
                          <a:schemeClr val="lt1"/>
                        </a:solidFill>
                      </a:endParaRPr>
                    </a:p>
                  </a:txBody>
                  <a:tcPr marT="121900" marB="12190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sz="1300">
                          <a:solidFill>
                            <a:schemeClr val="lt1"/>
                          </a:solidFill>
                        </a:rPr>
                        <a:t>Count of Enrollments</a:t>
                      </a:r>
                      <a:endParaRPr b="1" sz="1300">
                        <a:solidFill>
                          <a:schemeClr val="lt1"/>
                        </a:solidFill>
                      </a:endParaRPr>
                    </a:p>
                  </a:txBody>
                  <a:tcPr marT="121900" marB="12190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sz="1300">
                          <a:solidFill>
                            <a:schemeClr val="lt1"/>
                          </a:solidFill>
                        </a:rPr>
                        <a:t>Unique Participants Within Project Type</a:t>
                      </a:r>
                      <a:endParaRPr b="1" sz="1300">
                        <a:solidFill>
                          <a:schemeClr val="lt1"/>
                        </a:solidFill>
                      </a:endParaRPr>
                    </a:p>
                  </a:txBody>
                  <a:tcPr marT="121900" marB="12190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3"/>
                    </a:solidFill>
                  </a:tcPr>
                </a:tc>
              </a:tr>
              <a:tr h="475750">
                <a:tc>
                  <a:txBody>
                    <a:bodyPr/>
                    <a:lstStyle/>
                    <a:p>
                      <a:pPr indent="0" lvl="0" marL="0" rtl="0" algn="l">
                        <a:spcBef>
                          <a:spcPts val="0"/>
                        </a:spcBef>
                        <a:spcAft>
                          <a:spcPts val="0"/>
                        </a:spcAft>
                        <a:buNone/>
                      </a:pPr>
                      <a:r>
                        <a:rPr b="1" lang="en-US" sz="1300">
                          <a:solidFill>
                            <a:schemeClr val="lt1"/>
                          </a:solidFill>
                        </a:rPr>
                        <a:t>Emergency Shelter (ES)</a:t>
                      </a:r>
                      <a:endParaRPr b="1" sz="1300">
                        <a:solidFill>
                          <a:schemeClr val="lt1"/>
                        </a:solidFill>
                      </a:endParaRPr>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lang="en-US" sz="1300">
                          <a:solidFill>
                            <a:schemeClr val="lt1"/>
                          </a:solidFill>
                        </a:rPr>
                        <a:t>349</a:t>
                      </a:r>
                      <a:endParaRPr sz="1300">
                        <a:solidFill>
                          <a:schemeClr val="lt1"/>
                        </a:solidFill>
                      </a:endParaRPr>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lang="en-US" sz="1300">
                          <a:solidFill>
                            <a:schemeClr val="lt1"/>
                          </a:solidFill>
                        </a:rPr>
                        <a:t>288</a:t>
                      </a:r>
                      <a:endParaRPr sz="1300">
                        <a:solidFill>
                          <a:schemeClr val="lt1"/>
                        </a:solidFill>
                      </a:endParaRPr>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r>
              <a:tr h="475750">
                <a:tc>
                  <a:txBody>
                    <a:bodyPr/>
                    <a:lstStyle/>
                    <a:p>
                      <a:pPr indent="0" lvl="0" marL="0" rtl="0" algn="l">
                        <a:spcBef>
                          <a:spcPts val="0"/>
                        </a:spcBef>
                        <a:spcAft>
                          <a:spcPts val="0"/>
                        </a:spcAft>
                        <a:buNone/>
                      </a:pPr>
                      <a:r>
                        <a:rPr b="1" lang="en-US" sz="1300">
                          <a:solidFill>
                            <a:schemeClr val="lt1"/>
                          </a:solidFill>
                        </a:rPr>
                        <a:t>Transitional Housing (TH)</a:t>
                      </a:r>
                      <a:endParaRPr b="1" sz="1300">
                        <a:solidFill>
                          <a:schemeClr val="lt1"/>
                        </a:solidFill>
                      </a:endParaRPr>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lang="en-US" sz="1300">
                          <a:solidFill>
                            <a:schemeClr val="lt1"/>
                          </a:solidFill>
                        </a:rPr>
                        <a:t>40</a:t>
                      </a:r>
                      <a:endParaRPr sz="1300">
                        <a:solidFill>
                          <a:schemeClr val="lt1"/>
                        </a:solidFill>
                      </a:endParaRPr>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lang="en-US" sz="1300">
                          <a:solidFill>
                            <a:schemeClr val="lt1"/>
                          </a:solidFill>
                        </a:rPr>
                        <a:t>40</a:t>
                      </a:r>
                      <a:endParaRPr sz="1300">
                        <a:solidFill>
                          <a:schemeClr val="lt1"/>
                        </a:solidFill>
                      </a:endParaRPr>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r>
              <a:tr h="475750">
                <a:tc>
                  <a:txBody>
                    <a:bodyPr/>
                    <a:lstStyle/>
                    <a:p>
                      <a:pPr indent="0" lvl="0" marL="0" rtl="0" algn="l">
                        <a:spcBef>
                          <a:spcPts val="0"/>
                        </a:spcBef>
                        <a:spcAft>
                          <a:spcPts val="0"/>
                        </a:spcAft>
                        <a:buNone/>
                      </a:pPr>
                      <a:r>
                        <a:rPr b="1" lang="en-US" sz="1300">
                          <a:solidFill>
                            <a:schemeClr val="lt1"/>
                          </a:solidFill>
                        </a:rPr>
                        <a:t>Street Outreach (SO)</a:t>
                      </a:r>
                      <a:endParaRPr b="1" sz="1300">
                        <a:solidFill>
                          <a:schemeClr val="lt1"/>
                        </a:solidFill>
                      </a:endParaRPr>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lang="en-US" sz="1300">
                          <a:solidFill>
                            <a:schemeClr val="lt1"/>
                          </a:solidFill>
                        </a:rPr>
                        <a:t>235</a:t>
                      </a:r>
                      <a:endParaRPr sz="1300">
                        <a:solidFill>
                          <a:schemeClr val="lt1"/>
                        </a:solidFill>
                      </a:endParaRPr>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lang="en-US" sz="1300">
                          <a:solidFill>
                            <a:schemeClr val="lt1"/>
                          </a:solidFill>
                        </a:rPr>
                        <a:t>200</a:t>
                      </a:r>
                      <a:endParaRPr sz="1300">
                        <a:solidFill>
                          <a:schemeClr val="lt1"/>
                        </a:solidFill>
                      </a:endParaRPr>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0000"/>
                    </a:solidFill>
                  </a:tcPr>
                </a:tc>
              </a:tr>
              <a:tr h="475750">
                <a:tc>
                  <a:txBody>
                    <a:bodyPr/>
                    <a:lstStyle/>
                    <a:p>
                      <a:pPr indent="0" lvl="0" marL="0" rtl="0" algn="l">
                        <a:spcBef>
                          <a:spcPts val="0"/>
                        </a:spcBef>
                        <a:spcAft>
                          <a:spcPts val="0"/>
                        </a:spcAft>
                        <a:buNone/>
                      </a:pPr>
                      <a:r>
                        <a:rPr b="1" lang="en-US" sz="1300"/>
                        <a:t>Coordinated Entry (CE) *</a:t>
                      </a:r>
                      <a:endParaRPr b="1"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300"/>
                        <a:t>340</a:t>
                      </a:r>
                      <a:endParaRPr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300"/>
                        <a:t>279</a:t>
                      </a:r>
                      <a:endParaRPr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E599"/>
                    </a:solidFill>
                  </a:tcPr>
                </a:tc>
              </a:tr>
              <a:tr h="475750">
                <a:tc>
                  <a:txBody>
                    <a:bodyPr/>
                    <a:lstStyle/>
                    <a:p>
                      <a:pPr indent="0" lvl="0" marL="0" rtl="0" algn="l">
                        <a:spcBef>
                          <a:spcPts val="0"/>
                        </a:spcBef>
                        <a:spcAft>
                          <a:spcPts val="0"/>
                        </a:spcAft>
                        <a:buNone/>
                      </a:pPr>
                      <a:r>
                        <a:rPr b="1" lang="en-US" sz="1300"/>
                        <a:t>Services Only (SSO) *</a:t>
                      </a:r>
                      <a:endParaRPr b="1"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300"/>
                        <a:t>363</a:t>
                      </a:r>
                      <a:endParaRPr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300"/>
                        <a:t>328</a:t>
                      </a:r>
                      <a:endParaRPr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E599"/>
                    </a:solidFill>
                  </a:tcPr>
                </a:tc>
              </a:tr>
              <a:tr h="475750">
                <a:tc>
                  <a:txBody>
                    <a:bodyPr/>
                    <a:lstStyle/>
                    <a:p>
                      <a:pPr indent="0" lvl="0" marL="0" rtl="0" algn="l">
                        <a:spcBef>
                          <a:spcPts val="0"/>
                        </a:spcBef>
                        <a:spcAft>
                          <a:spcPts val="0"/>
                        </a:spcAft>
                        <a:buNone/>
                      </a:pPr>
                      <a:r>
                        <a:rPr b="1" lang="en-US" sz="1300"/>
                        <a:t>Other (OT) *</a:t>
                      </a:r>
                      <a:endParaRPr b="1"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300"/>
                        <a:t>113</a:t>
                      </a:r>
                      <a:endParaRPr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300"/>
                        <a:t>84</a:t>
                      </a:r>
                      <a:endParaRPr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E599"/>
                    </a:solidFill>
                  </a:tcPr>
                </a:tc>
              </a:tr>
              <a:tr h="475750">
                <a:tc>
                  <a:txBody>
                    <a:bodyPr/>
                    <a:lstStyle/>
                    <a:p>
                      <a:pPr indent="0" lvl="0" marL="0" rtl="0" algn="l">
                        <a:spcBef>
                          <a:spcPts val="0"/>
                        </a:spcBef>
                        <a:spcAft>
                          <a:spcPts val="0"/>
                        </a:spcAft>
                        <a:buNone/>
                      </a:pPr>
                      <a:r>
                        <a:rPr b="1" lang="en-US" sz="1300"/>
                        <a:t>Rapid Re-housing (RRH) **</a:t>
                      </a:r>
                      <a:endParaRPr b="1"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lang="en-US" sz="1300"/>
                        <a:t>168</a:t>
                      </a:r>
                      <a:endParaRPr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lang="en-US" sz="1300"/>
                        <a:t>107</a:t>
                      </a:r>
                      <a:endParaRPr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6D9EEB"/>
                    </a:solidFill>
                  </a:tcPr>
                </a:tc>
              </a:tr>
              <a:tr h="734025">
                <a:tc>
                  <a:txBody>
                    <a:bodyPr/>
                    <a:lstStyle/>
                    <a:p>
                      <a:pPr indent="0" lvl="0" marL="0" rtl="0" algn="l">
                        <a:spcBef>
                          <a:spcPts val="0"/>
                        </a:spcBef>
                        <a:spcAft>
                          <a:spcPts val="0"/>
                        </a:spcAft>
                        <a:buNone/>
                      </a:pPr>
                      <a:r>
                        <a:rPr b="1" lang="en-US" sz="1300"/>
                        <a:t>Permanent Supportive Housing (PSH) **</a:t>
                      </a:r>
                      <a:endParaRPr b="1"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lang="en-US" sz="1300"/>
                        <a:t>4</a:t>
                      </a:r>
                      <a:endParaRPr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lang="en-US" sz="1300"/>
                        <a:t>2</a:t>
                      </a:r>
                      <a:endParaRPr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6D9EEB"/>
                    </a:solidFill>
                  </a:tcPr>
                </a:tc>
              </a:tr>
              <a:tr h="517575">
                <a:tc>
                  <a:txBody>
                    <a:bodyPr/>
                    <a:lstStyle/>
                    <a:p>
                      <a:pPr indent="0" lvl="0" marL="0" rtl="0" algn="l">
                        <a:spcBef>
                          <a:spcPts val="0"/>
                        </a:spcBef>
                        <a:spcAft>
                          <a:spcPts val="0"/>
                        </a:spcAft>
                        <a:buNone/>
                      </a:pPr>
                      <a:r>
                        <a:rPr b="1" lang="en-US" sz="1300"/>
                        <a:t>Homelessness Prevention (HP)</a:t>
                      </a:r>
                      <a:endParaRPr b="1"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US" sz="1300"/>
                        <a:t>27</a:t>
                      </a:r>
                      <a:endParaRPr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US" sz="1300"/>
                        <a:t>27</a:t>
                      </a:r>
                      <a:endParaRPr sz="1300"/>
                    </a:p>
                  </a:txBody>
                  <a:tcPr marT="121900" marB="121900"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B6D7A8"/>
                    </a:solidFill>
                  </a:tcPr>
                </a:tc>
              </a:tr>
            </a:tbl>
          </a:graphicData>
        </a:graphic>
      </p:graphicFrame>
      <p:sp>
        <p:nvSpPr>
          <p:cNvPr id="183" name="Google Shape;183;p36"/>
          <p:cNvSpPr txBox="1"/>
          <p:nvPr/>
        </p:nvSpPr>
        <p:spPr>
          <a:xfrm>
            <a:off x="342275" y="212125"/>
            <a:ext cx="6787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chemeClr val="dk1"/>
                </a:solidFill>
              </a:rPr>
              <a:t>All Youth &amp; Young Adult Enrollments by Project Type: 1,639</a:t>
            </a:r>
            <a:endParaRPr b="1"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7"/>
          <p:cNvSpPr txBox="1"/>
          <p:nvPr>
            <p:ph type="title"/>
          </p:nvPr>
        </p:nvSpPr>
        <p:spPr>
          <a:xfrm>
            <a:off x="311700" y="363400"/>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t>YHDP- </a:t>
            </a:r>
            <a:r>
              <a:rPr b="1" lang="en-US" sz="3600"/>
              <a:t>Call to Action </a:t>
            </a:r>
            <a:endParaRPr b="1" sz="3600"/>
          </a:p>
        </p:txBody>
      </p:sp>
      <p:sp>
        <p:nvSpPr>
          <p:cNvPr id="189" name="Google Shape;189;p37"/>
          <p:cNvSpPr txBox="1"/>
          <p:nvPr>
            <p:ph idx="1" type="body"/>
          </p:nvPr>
        </p:nvSpPr>
        <p:spPr>
          <a:xfrm>
            <a:off x="311700" y="1266100"/>
            <a:ext cx="8520600" cy="5050800"/>
          </a:xfrm>
          <a:prstGeom prst="rect">
            <a:avLst/>
          </a:prstGeom>
        </p:spPr>
        <p:txBody>
          <a:bodyPr anchorCtr="0" anchor="ctr" bIns="91425" lIns="91425" spcFirstLastPara="1" rIns="91425" wrap="square" tIns="91425">
            <a:noAutofit/>
          </a:bodyPr>
          <a:lstStyle/>
          <a:p>
            <a:pPr indent="-355600" lvl="0" marL="457200" rtl="0" algn="l">
              <a:lnSpc>
                <a:spcPct val="95000"/>
              </a:lnSpc>
              <a:spcBef>
                <a:spcPts val="0"/>
              </a:spcBef>
              <a:spcAft>
                <a:spcPts val="0"/>
              </a:spcAft>
              <a:buSzPts val="2000"/>
              <a:buChar char="●"/>
            </a:pPr>
            <a:r>
              <a:rPr b="1" lang="en-US" sz="2000"/>
              <a:t>Stay Engaged</a:t>
            </a:r>
            <a:r>
              <a:rPr lang="en-US" sz="2000"/>
              <a:t> </a:t>
            </a:r>
            <a:endParaRPr sz="2000"/>
          </a:p>
          <a:p>
            <a:pPr indent="-342900" lvl="1" marL="914400" rtl="0" algn="l">
              <a:lnSpc>
                <a:spcPct val="95000"/>
              </a:lnSpc>
              <a:spcBef>
                <a:spcPts val="1000"/>
              </a:spcBef>
              <a:spcAft>
                <a:spcPts val="0"/>
              </a:spcAft>
              <a:buSzPts val="1800"/>
              <a:buChar char="○"/>
            </a:pPr>
            <a:r>
              <a:rPr lang="en-US" sz="1800"/>
              <a:t>Join the Youth Homelessness Work Group </a:t>
            </a:r>
            <a:endParaRPr sz="1800"/>
          </a:p>
          <a:p>
            <a:pPr indent="-342900" lvl="1" marL="914400" rtl="0" algn="l">
              <a:lnSpc>
                <a:spcPct val="95000"/>
              </a:lnSpc>
              <a:spcBef>
                <a:spcPts val="1000"/>
              </a:spcBef>
              <a:spcAft>
                <a:spcPts val="0"/>
              </a:spcAft>
              <a:buSzPts val="1800"/>
              <a:buChar char="○"/>
            </a:pPr>
            <a:r>
              <a:rPr lang="en-US" sz="1800"/>
              <a:t>Attend YHDP Youth Provider Meeting </a:t>
            </a:r>
            <a:r>
              <a:rPr b="1" i="1" lang="en-US" sz="1800"/>
              <a:t>April 2023</a:t>
            </a:r>
            <a:endParaRPr b="1" i="1" sz="1800"/>
          </a:p>
          <a:p>
            <a:pPr indent="-342900" lvl="1" marL="914400" rtl="0" algn="l">
              <a:lnSpc>
                <a:spcPct val="95000"/>
              </a:lnSpc>
              <a:spcBef>
                <a:spcPts val="1000"/>
              </a:spcBef>
              <a:spcAft>
                <a:spcPts val="0"/>
              </a:spcAft>
              <a:buSzPts val="1800"/>
              <a:buChar char="○"/>
            </a:pPr>
            <a:r>
              <a:rPr lang="en-US" sz="1800"/>
              <a:t>Contact Youth Project Manager- Aja Hunter </a:t>
            </a:r>
            <a:r>
              <a:rPr lang="en-US" sz="1800" u="sng">
                <a:solidFill>
                  <a:schemeClr val="hlink"/>
                </a:solidFill>
                <a:hlinkClick r:id="rId3"/>
              </a:rPr>
              <a:t>aja.hunter@hsncfl.org</a:t>
            </a:r>
            <a:r>
              <a:rPr lang="en-US" sz="1800"/>
              <a:t> </a:t>
            </a:r>
            <a:endParaRPr sz="1800"/>
          </a:p>
          <a:p>
            <a:pPr indent="-355600" lvl="0" marL="457200" rtl="0" algn="l">
              <a:lnSpc>
                <a:spcPct val="95000"/>
              </a:lnSpc>
              <a:spcBef>
                <a:spcPts val="1000"/>
              </a:spcBef>
              <a:spcAft>
                <a:spcPts val="0"/>
              </a:spcAft>
              <a:buSzPts val="2000"/>
              <a:buChar char="●"/>
            </a:pPr>
            <a:r>
              <a:rPr b="1" lang="en-US" sz="2000"/>
              <a:t>YAS Recruitment (15-24) </a:t>
            </a:r>
            <a:endParaRPr b="1" sz="2000"/>
          </a:p>
          <a:p>
            <a:pPr indent="-355600" lvl="1" marL="914400" rtl="0" algn="l">
              <a:lnSpc>
                <a:spcPct val="95000"/>
              </a:lnSpc>
              <a:spcBef>
                <a:spcPts val="1000"/>
              </a:spcBef>
              <a:spcAft>
                <a:spcPts val="0"/>
              </a:spcAft>
              <a:buSzPts val="2000"/>
              <a:buChar char="○"/>
            </a:pPr>
            <a:r>
              <a:rPr lang="en-US" sz="2000" u="sng">
                <a:solidFill>
                  <a:schemeClr val="hlink"/>
                </a:solidFill>
                <a:hlinkClick r:id="rId4"/>
              </a:rPr>
              <a:t>valerie.perez@hsncfl.org</a:t>
            </a:r>
            <a:r>
              <a:rPr lang="en-US" sz="2000"/>
              <a:t> </a:t>
            </a:r>
            <a:endParaRPr sz="2000"/>
          </a:p>
          <a:p>
            <a:pPr indent="0" lvl="0" marL="457200" rtl="0" algn="l">
              <a:lnSpc>
                <a:spcPct val="95000"/>
              </a:lnSpc>
              <a:spcBef>
                <a:spcPts val="1000"/>
              </a:spcBef>
              <a:spcAft>
                <a:spcPts val="0"/>
              </a:spcAft>
              <a:buNone/>
            </a:pPr>
            <a:r>
              <a:t/>
            </a:r>
            <a:endParaRPr sz="1800"/>
          </a:p>
          <a:p>
            <a:pPr indent="0" lvl="0" marL="0" rtl="0" algn="l">
              <a:lnSpc>
                <a:spcPct val="95000"/>
              </a:lnSpc>
              <a:spcBef>
                <a:spcPts val="1000"/>
              </a:spcBef>
              <a:spcAft>
                <a:spcPts val="0"/>
              </a:spcAft>
              <a:buSzPts val="770"/>
              <a:buNone/>
            </a:pPr>
            <a:r>
              <a:t/>
            </a:r>
            <a:endParaRPr sz="2000"/>
          </a:p>
          <a:p>
            <a:pPr indent="0" lvl="0" marL="914400" rtl="0" algn="l">
              <a:lnSpc>
                <a:spcPct val="95000"/>
              </a:lnSpc>
              <a:spcBef>
                <a:spcPts val="0"/>
              </a:spcBef>
              <a:spcAft>
                <a:spcPts val="0"/>
              </a:spcAft>
              <a:buSzPts val="770"/>
              <a:buNone/>
            </a:pPr>
            <a:r>
              <a:t/>
            </a:r>
            <a:endParaRPr sz="126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8"/>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000"/>
              <a:t>HMIS </a:t>
            </a:r>
            <a:r>
              <a:rPr lang="en-US" sz="4000"/>
              <a:t>Reporting Season </a:t>
            </a:r>
            <a:r>
              <a:rPr lang="en-US" sz="4000"/>
              <a:t>2023</a:t>
            </a:r>
            <a:endParaRPr sz="4000"/>
          </a:p>
        </p:txBody>
      </p:sp>
      <p:sp>
        <p:nvSpPr>
          <p:cNvPr id="195" name="Google Shape;195;p38"/>
          <p:cNvSpPr txBox="1"/>
          <p:nvPr/>
        </p:nvSpPr>
        <p:spPr>
          <a:xfrm>
            <a:off x="337525" y="1340425"/>
            <a:ext cx="84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196" name="Google Shape;196;p38"/>
          <p:cNvGrpSpPr/>
          <p:nvPr/>
        </p:nvGrpSpPr>
        <p:grpSpPr>
          <a:xfrm>
            <a:off x="3977422" y="1928505"/>
            <a:ext cx="4094300" cy="1193579"/>
            <a:chOff x="3977400" y="946003"/>
            <a:chExt cx="4094300" cy="1193579"/>
          </a:xfrm>
        </p:grpSpPr>
        <p:grpSp>
          <p:nvGrpSpPr>
            <p:cNvPr id="197" name="Google Shape;197;p38"/>
            <p:cNvGrpSpPr/>
            <p:nvPr/>
          </p:nvGrpSpPr>
          <p:grpSpPr>
            <a:xfrm>
              <a:off x="4732925" y="1140987"/>
              <a:ext cx="529800" cy="998596"/>
              <a:chOff x="4318975" y="1083450"/>
              <a:chExt cx="529800" cy="591305"/>
            </a:xfrm>
          </p:grpSpPr>
          <p:sp>
            <p:nvSpPr>
              <p:cNvPr id="198" name="Google Shape;198;p38"/>
              <p:cNvSpPr/>
              <p:nvPr/>
            </p:nvSpPr>
            <p:spPr>
              <a:xfrm>
                <a:off x="4517129" y="1083455"/>
                <a:ext cx="133500" cy="5913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9" name="Google Shape;199;p38"/>
              <p:cNvCxnSpPr/>
              <p:nvPr/>
            </p:nvCxnSpPr>
            <p:spPr>
              <a:xfrm rot="10800000">
                <a:off x="4318975" y="1083450"/>
                <a:ext cx="529800" cy="0"/>
              </a:xfrm>
              <a:prstGeom prst="straightConnector1">
                <a:avLst/>
              </a:prstGeom>
              <a:noFill/>
              <a:ln cap="flat" cmpd="sng" w="9525">
                <a:solidFill>
                  <a:srgbClr val="0944A1"/>
                </a:solidFill>
                <a:prstDash val="solid"/>
                <a:round/>
                <a:headEnd len="sm" w="sm" type="none"/>
                <a:tailEnd len="sm" w="sm" type="none"/>
              </a:ln>
            </p:spPr>
          </p:cxnSp>
        </p:grpSp>
        <p:sp>
          <p:nvSpPr>
            <p:cNvPr id="200" name="Google Shape;200;p3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solidFill>
                    <a:srgbClr val="0944A1"/>
                  </a:solidFill>
                  <a:latin typeface="Roboto"/>
                  <a:ea typeface="Roboto"/>
                  <a:cs typeface="Roboto"/>
                  <a:sym typeface="Roboto"/>
                </a:rPr>
                <a:t>Longitudinal Systems Analysis (LSA)</a:t>
              </a:r>
              <a:endParaRPr b="1" sz="1100">
                <a:solidFill>
                  <a:srgbClr val="0944A1"/>
                </a:solidFill>
                <a:latin typeface="Roboto"/>
                <a:ea typeface="Roboto"/>
                <a:cs typeface="Roboto"/>
                <a:sym typeface="Roboto"/>
              </a:endParaRPr>
            </a:p>
          </p:txBody>
        </p:sp>
        <p:sp>
          <p:nvSpPr>
            <p:cNvPr id="201" name="Google Shape;201;p3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700">
                  <a:solidFill>
                    <a:srgbClr val="0944A1"/>
                  </a:solidFill>
                  <a:latin typeface="Roboto"/>
                  <a:ea typeface="Roboto"/>
                  <a:cs typeface="Roboto"/>
                  <a:sym typeface="Roboto"/>
                </a:rPr>
                <a:t>The LSA includes a 3-year  lookback of system-level data that can be filtered by demographics and system pathways. It gives a high-level understanding of a system’s response to homelessness. Stella-P uses LSA data to generate charts. View 2022’s  submission  </a:t>
              </a:r>
              <a:r>
                <a:rPr lang="en-US" sz="700" u="sng">
                  <a:solidFill>
                    <a:schemeClr val="hlink"/>
                  </a:solidFill>
                  <a:latin typeface="Roboto"/>
                  <a:ea typeface="Roboto"/>
                  <a:cs typeface="Roboto"/>
                  <a:sym typeface="Roboto"/>
                  <a:hlinkClick r:id="rId3"/>
                </a:rPr>
                <a:t>here on our website</a:t>
              </a:r>
              <a:r>
                <a:rPr lang="en-US" sz="700">
                  <a:solidFill>
                    <a:srgbClr val="0944A1"/>
                  </a:solidFill>
                  <a:latin typeface="Roboto"/>
                  <a:ea typeface="Roboto"/>
                  <a:cs typeface="Roboto"/>
                  <a:sym typeface="Roboto"/>
                </a:rPr>
                <a:t>)</a:t>
              </a:r>
              <a:endParaRPr sz="700">
                <a:solidFill>
                  <a:srgbClr val="0944A1"/>
                </a:solidFill>
                <a:latin typeface="Roboto"/>
                <a:ea typeface="Roboto"/>
                <a:cs typeface="Roboto"/>
                <a:sym typeface="Roboto"/>
              </a:endParaRPr>
            </a:p>
          </p:txBody>
        </p:sp>
        <p:sp>
          <p:nvSpPr>
            <p:cNvPr id="202" name="Google Shape;202;p3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900">
                  <a:solidFill>
                    <a:srgbClr val="0944A1"/>
                  </a:solidFill>
                  <a:latin typeface="Roboto"/>
                  <a:ea typeface="Roboto"/>
                  <a:cs typeface="Roboto"/>
                  <a:sym typeface="Roboto"/>
                </a:rPr>
                <a:t>1/13/2023</a:t>
              </a:r>
              <a:endParaRPr b="1" sz="900">
                <a:solidFill>
                  <a:srgbClr val="0944A1"/>
                </a:solidFill>
                <a:latin typeface="Roboto"/>
                <a:ea typeface="Roboto"/>
                <a:cs typeface="Roboto"/>
                <a:sym typeface="Roboto"/>
              </a:endParaRPr>
            </a:p>
          </p:txBody>
        </p:sp>
      </p:grpSp>
      <p:grpSp>
        <p:nvGrpSpPr>
          <p:cNvPr id="203" name="Google Shape;203;p38"/>
          <p:cNvGrpSpPr/>
          <p:nvPr/>
        </p:nvGrpSpPr>
        <p:grpSpPr>
          <a:xfrm>
            <a:off x="3977422" y="2929348"/>
            <a:ext cx="4094300" cy="1193487"/>
            <a:chOff x="3977400" y="946003"/>
            <a:chExt cx="4094300" cy="1193487"/>
          </a:xfrm>
        </p:grpSpPr>
        <p:grpSp>
          <p:nvGrpSpPr>
            <p:cNvPr id="204" name="Google Shape;204;p38"/>
            <p:cNvGrpSpPr/>
            <p:nvPr/>
          </p:nvGrpSpPr>
          <p:grpSpPr>
            <a:xfrm>
              <a:off x="4732925" y="1140987"/>
              <a:ext cx="529800" cy="998503"/>
              <a:chOff x="4318975" y="1083450"/>
              <a:chExt cx="529800" cy="591250"/>
            </a:xfrm>
          </p:grpSpPr>
          <p:sp>
            <p:nvSpPr>
              <p:cNvPr id="205" name="Google Shape;205;p38"/>
              <p:cNvSpPr/>
              <p:nvPr/>
            </p:nvSpPr>
            <p:spPr>
              <a:xfrm>
                <a:off x="4517125" y="1086100"/>
                <a:ext cx="133500" cy="5886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6" name="Google Shape;206;p38"/>
              <p:cNvCxnSpPr/>
              <p:nvPr/>
            </p:nvCxnSpPr>
            <p:spPr>
              <a:xfrm rot="10800000">
                <a:off x="4318975" y="1083450"/>
                <a:ext cx="529800" cy="0"/>
              </a:xfrm>
              <a:prstGeom prst="straightConnector1">
                <a:avLst/>
              </a:prstGeom>
              <a:noFill/>
              <a:ln cap="flat" cmpd="sng" w="9525">
                <a:solidFill>
                  <a:srgbClr val="0944A1"/>
                </a:solidFill>
                <a:prstDash val="solid"/>
                <a:round/>
                <a:headEnd len="sm" w="sm" type="none"/>
                <a:tailEnd len="sm" w="sm" type="none"/>
              </a:ln>
            </p:spPr>
          </p:cxnSp>
        </p:grpSp>
        <p:sp>
          <p:nvSpPr>
            <p:cNvPr id="207" name="Google Shape;207;p3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solidFill>
                    <a:srgbClr val="0944A1"/>
                  </a:solidFill>
                  <a:latin typeface="Roboto"/>
                  <a:ea typeface="Roboto"/>
                  <a:cs typeface="Roboto"/>
                  <a:sym typeface="Roboto"/>
                </a:rPr>
                <a:t>System Performance Measures (SPMs)</a:t>
              </a:r>
              <a:endParaRPr b="1" sz="1100">
                <a:solidFill>
                  <a:srgbClr val="0944A1"/>
                </a:solidFill>
                <a:latin typeface="Roboto"/>
                <a:ea typeface="Roboto"/>
                <a:cs typeface="Roboto"/>
                <a:sym typeface="Roboto"/>
              </a:endParaRPr>
            </a:p>
          </p:txBody>
        </p:sp>
        <p:sp>
          <p:nvSpPr>
            <p:cNvPr id="208" name="Google Shape;208;p3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700">
                  <a:solidFill>
                    <a:srgbClr val="0944A1"/>
                  </a:solidFill>
                  <a:latin typeface="Roboto"/>
                  <a:ea typeface="Roboto"/>
                  <a:cs typeface="Roboto"/>
                  <a:sym typeface="Roboto"/>
                </a:rPr>
                <a:t>SPMs are a series of 6 metrics used to evaluate effectiveness of a homeless response system. SPMs include: length of time homeless, first-time homeless, total homeless, exits to permanent housing, returns to homelessness, and income growth. View this year’s submission </a:t>
              </a:r>
              <a:r>
                <a:rPr lang="en-US" sz="700" u="sng">
                  <a:solidFill>
                    <a:schemeClr val="hlink"/>
                  </a:solidFill>
                  <a:latin typeface="Roboto"/>
                  <a:ea typeface="Roboto"/>
                  <a:cs typeface="Roboto"/>
                  <a:sym typeface="Roboto"/>
                  <a:hlinkClick r:id="rId4"/>
                </a:rPr>
                <a:t>here on our website</a:t>
              </a:r>
              <a:endParaRPr sz="700">
                <a:solidFill>
                  <a:srgbClr val="0944A1"/>
                </a:solidFill>
                <a:latin typeface="Roboto"/>
                <a:ea typeface="Roboto"/>
                <a:cs typeface="Roboto"/>
                <a:sym typeface="Roboto"/>
              </a:endParaRPr>
            </a:p>
          </p:txBody>
        </p:sp>
        <p:sp>
          <p:nvSpPr>
            <p:cNvPr id="209" name="Google Shape;209;p3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900">
                  <a:solidFill>
                    <a:srgbClr val="0944A1"/>
                  </a:solidFill>
                  <a:latin typeface="Roboto"/>
                  <a:ea typeface="Roboto"/>
                  <a:cs typeface="Roboto"/>
                  <a:sym typeface="Roboto"/>
                </a:rPr>
                <a:t>2/28/2023</a:t>
              </a:r>
              <a:endParaRPr b="1" sz="900">
                <a:solidFill>
                  <a:srgbClr val="0944A1"/>
                </a:solidFill>
                <a:latin typeface="Roboto"/>
                <a:ea typeface="Roboto"/>
                <a:cs typeface="Roboto"/>
                <a:sym typeface="Roboto"/>
              </a:endParaRPr>
            </a:p>
          </p:txBody>
        </p:sp>
      </p:grpSp>
      <p:grpSp>
        <p:nvGrpSpPr>
          <p:cNvPr id="210" name="Google Shape;210;p38"/>
          <p:cNvGrpSpPr/>
          <p:nvPr/>
        </p:nvGrpSpPr>
        <p:grpSpPr>
          <a:xfrm>
            <a:off x="3977425" y="4960213"/>
            <a:ext cx="4094300" cy="1165908"/>
            <a:chOff x="3977400" y="973693"/>
            <a:chExt cx="4094300" cy="1168830"/>
          </a:xfrm>
        </p:grpSpPr>
        <p:grpSp>
          <p:nvGrpSpPr>
            <p:cNvPr id="211" name="Google Shape;211;p38"/>
            <p:cNvGrpSpPr/>
            <p:nvPr/>
          </p:nvGrpSpPr>
          <p:grpSpPr>
            <a:xfrm>
              <a:off x="4732925" y="1142460"/>
              <a:ext cx="529800" cy="1000063"/>
              <a:chOff x="4318975" y="1084322"/>
              <a:chExt cx="529800" cy="592174"/>
            </a:xfrm>
          </p:grpSpPr>
          <p:sp>
            <p:nvSpPr>
              <p:cNvPr id="212" name="Google Shape;212;p38"/>
              <p:cNvSpPr/>
              <p:nvPr/>
            </p:nvSpPr>
            <p:spPr>
              <a:xfrm>
                <a:off x="4517129" y="1086096"/>
                <a:ext cx="133500" cy="5904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3" name="Google Shape;213;p38"/>
              <p:cNvCxnSpPr/>
              <p:nvPr/>
            </p:nvCxnSpPr>
            <p:spPr>
              <a:xfrm rot="10800000">
                <a:off x="4318975" y="1084322"/>
                <a:ext cx="529800" cy="0"/>
              </a:xfrm>
              <a:prstGeom prst="straightConnector1">
                <a:avLst/>
              </a:prstGeom>
              <a:noFill/>
              <a:ln cap="flat" cmpd="sng" w="9525">
                <a:solidFill>
                  <a:srgbClr val="C2C2C2"/>
                </a:solidFill>
                <a:prstDash val="solid"/>
                <a:round/>
                <a:headEnd len="sm" w="sm" type="none"/>
                <a:tailEnd len="sm" w="sm" type="none"/>
              </a:ln>
            </p:spPr>
          </p:cxnSp>
        </p:grpSp>
        <p:sp>
          <p:nvSpPr>
            <p:cNvPr id="214" name="Google Shape;214;p38"/>
            <p:cNvSpPr txBox="1"/>
            <p:nvPr/>
          </p:nvSpPr>
          <p:spPr>
            <a:xfrm>
              <a:off x="5343500" y="104991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solidFill>
                    <a:srgbClr val="0944A1"/>
                  </a:solidFill>
                  <a:latin typeface="Roboto"/>
                  <a:ea typeface="Roboto"/>
                  <a:cs typeface="Roboto"/>
                  <a:sym typeface="Roboto"/>
                </a:rPr>
                <a:t>Housing Inventory Chart (HIC)</a:t>
              </a:r>
              <a:endParaRPr b="1" sz="1100">
                <a:solidFill>
                  <a:srgbClr val="0944A1"/>
                </a:solidFill>
                <a:latin typeface="Roboto"/>
                <a:ea typeface="Roboto"/>
                <a:cs typeface="Roboto"/>
                <a:sym typeface="Roboto"/>
              </a:endParaRPr>
            </a:p>
          </p:txBody>
        </p:sp>
        <p:sp>
          <p:nvSpPr>
            <p:cNvPr id="215" name="Google Shape;215;p38"/>
            <p:cNvSpPr txBox="1"/>
            <p:nvPr/>
          </p:nvSpPr>
          <p:spPr>
            <a:xfrm>
              <a:off x="5343500" y="132590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700">
                  <a:solidFill>
                    <a:srgbClr val="0944A1"/>
                  </a:solidFill>
                  <a:latin typeface="Roboto"/>
                  <a:ea typeface="Roboto"/>
                  <a:cs typeface="Roboto"/>
                  <a:sym typeface="Roboto"/>
                </a:rPr>
                <a:t>The HIC is a count of inventory for projects that provide housing or lodging, including ES, TH, RRH, PSH and OPH projects. This is used along with the PIT to determine utilization of a homeless response systems dedicated resources. This data is updated once a year prior to submitting. View last year’s submission </a:t>
              </a:r>
              <a:r>
                <a:rPr lang="en-US" sz="700" u="sng">
                  <a:solidFill>
                    <a:srgbClr val="0944A1"/>
                  </a:solidFill>
                  <a:latin typeface="Roboto"/>
                  <a:ea typeface="Roboto"/>
                  <a:cs typeface="Roboto"/>
                  <a:sym typeface="Roboto"/>
                  <a:hlinkClick r:id="rId5">
                    <a:extLst>
                      <a:ext uri="{A12FA001-AC4F-418D-AE19-62706E023703}">
                        <ahyp:hlinkClr val="tx"/>
                      </a:ext>
                    </a:extLst>
                  </a:hlinkClick>
                </a:rPr>
                <a:t>here on our website</a:t>
              </a:r>
              <a:endParaRPr sz="700">
                <a:solidFill>
                  <a:srgbClr val="0944A1"/>
                </a:solidFill>
                <a:latin typeface="Roboto"/>
                <a:ea typeface="Roboto"/>
                <a:cs typeface="Roboto"/>
                <a:sym typeface="Roboto"/>
              </a:endParaRPr>
            </a:p>
          </p:txBody>
        </p:sp>
        <p:sp>
          <p:nvSpPr>
            <p:cNvPr id="216" name="Google Shape;216;p3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900">
                  <a:solidFill>
                    <a:srgbClr val="0944A1"/>
                  </a:solidFill>
                  <a:latin typeface="Roboto"/>
                  <a:ea typeface="Roboto"/>
                  <a:cs typeface="Roboto"/>
                  <a:sym typeface="Roboto"/>
                </a:rPr>
                <a:t>TBD - April 2023</a:t>
              </a:r>
              <a:endParaRPr b="1" sz="900">
                <a:solidFill>
                  <a:srgbClr val="0944A1"/>
                </a:solidFill>
                <a:latin typeface="Roboto"/>
                <a:ea typeface="Roboto"/>
                <a:cs typeface="Roboto"/>
                <a:sym typeface="Roboto"/>
              </a:endParaRPr>
            </a:p>
          </p:txBody>
        </p:sp>
      </p:grpSp>
      <p:grpSp>
        <p:nvGrpSpPr>
          <p:cNvPr id="217" name="Google Shape;217;p38"/>
          <p:cNvGrpSpPr/>
          <p:nvPr/>
        </p:nvGrpSpPr>
        <p:grpSpPr>
          <a:xfrm>
            <a:off x="3977422" y="3928692"/>
            <a:ext cx="4094300" cy="1193487"/>
            <a:chOff x="3977400" y="946003"/>
            <a:chExt cx="4094300" cy="1193487"/>
          </a:xfrm>
        </p:grpSpPr>
        <p:grpSp>
          <p:nvGrpSpPr>
            <p:cNvPr id="218" name="Google Shape;218;p38"/>
            <p:cNvGrpSpPr/>
            <p:nvPr/>
          </p:nvGrpSpPr>
          <p:grpSpPr>
            <a:xfrm>
              <a:off x="4732925" y="1142460"/>
              <a:ext cx="529800" cy="997030"/>
              <a:chOff x="4318975" y="1084322"/>
              <a:chExt cx="529800" cy="590378"/>
            </a:xfrm>
          </p:grpSpPr>
          <p:sp>
            <p:nvSpPr>
              <p:cNvPr id="219" name="Google Shape;219;p38"/>
              <p:cNvSpPr/>
              <p:nvPr/>
            </p:nvSpPr>
            <p:spPr>
              <a:xfrm>
                <a:off x="4517125" y="1086100"/>
                <a:ext cx="133500" cy="5886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0" name="Google Shape;220;p38"/>
              <p:cNvCxnSpPr/>
              <p:nvPr/>
            </p:nvCxnSpPr>
            <p:spPr>
              <a:xfrm rot="10800000">
                <a:off x="4318975" y="1084322"/>
                <a:ext cx="529800" cy="0"/>
              </a:xfrm>
              <a:prstGeom prst="straightConnector1">
                <a:avLst/>
              </a:prstGeom>
              <a:noFill/>
              <a:ln cap="flat" cmpd="sng" w="9525">
                <a:solidFill>
                  <a:srgbClr val="C2C2C2"/>
                </a:solidFill>
                <a:prstDash val="solid"/>
                <a:round/>
                <a:headEnd len="sm" w="sm" type="none"/>
                <a:tailEnd len="sm" w="sm" type="none"/>
              </a:ln>
            </p:spPr>
          </p:cxnSp>
        </p:grpSp>
        <p:sp>
          <p:nvSpPr>
            <p:cNvPr id="221" name="Google Shape;221;p3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solidFill>
                    <a:srgbClr val="0944A1"/>
                  </a:solidFill>
                  <a:latin typeface="Roboto"/>
                  <a:ea typeface="Roboto"/>
                  <a:cs typeface="Roboto"/>
                  <a:sym typeface="Roboto"/>
                </a:rPr>
                <a:t>Point-in-Time Count (PIT)</a:t>
              </a:r>
              <a:endParaRPr b="1" sz="1100">
                <a:solidFill>
                  <a:srgbClr val="0944A1"/>
                </a:solidFill>
                <a:latin typeface="Roboto"/>
                <a:ea typeface="Roboto"/>
                <a:cs typeface="Roboto"/>
                <a:sym typeface="Roboto"/>
              </a:endParaRPr>
            </a:p>
          </p:txBody>
        </p:sp>
        <p:sp>
          <p:nvSpPr>
            <p:cNvPr id="222" name="Google Shape;222;p3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700">
                  <a:solidFill>
                    <a:srgbClr val="0944A1"/>
                  </a:solidFill>
                  <a:latin typeface="Roboto"/>
                  <a:ea typeface="Roboto"/>
                  <a:cs typeface="Roboto"/>
                  <a:sym typeface="Roboto"/>
                </a:rPr>
                <a:t>The PIT count is an annual survey of people experiencing homelessness in our service area on a single night (the actual count can be performed over multiple days). PIT data includes people in emergency shelters and transitional housing, as well as people engaged on the streets or in another unsheltered location. View last year;s submission </a:t>
              </a:r>
              <a:r>
                <a:rPr lang="en-US" sz="700" u="sng">
                  <a:solidFill>
                    <a:srgbClr val="0944A1"/>
                  </a:solidFill>
                  <a:latin typeface="Roboto"/>
                  <a:ea typeface="Roboto"/>
                  <a:cs typeface="Roboto"/>
                  <a:sym typeface="Roboto"/>
                  <a:hlinkClick r:id="rId6">
                    <a:extLst>
                      <a:ext uri="{A12FA001-AC4F-418D-AE19-62706E023703}">
                        <ahyp:hlinkClr val="tx"/>
                      </a:ext>
                    </a:extLst>
                  </a:hlinkClick>
                </a:rPr>
                <a:t>here on our website</a:t>
              </a:r>
              <a:endParaRPr sz="700">
                <a:solidFill>
                  <a:srgbClr val="0944A1"/>
                </a:solidFill>
                <a:latin typeface="Roboto"/>
                <a:ea typeface="Roboto"/>
                <a:cs typeface="Roboto"/>
                <a:sym typeface="Roboto"/>
              </a:endParaRPr>
            </a:p>
          </p:txBody>
        </p:sp>
        <p:sp>
          <p:nvSpPr>
            <p:cNvPr id="223" name="Google Shape;223;p3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900">
                  <a:solidFill>
                    <a:srgbClr val="0944A1"/>
                  </a:solidFill>
                  <a:latin typeface="Roboto"/>
                  <a:ea typeface="Roboto"/>
                  <a:cs typeface="Roboto"/>
                  <a:sym typeface="Roboto"/>
                </a:rPr>
                <a:t>TBD - April 2023</a:t>
              </a:r>
              <a:endParaRPr b="1" sz="900">
                <a:solidFill>
                  <a:srgbClr val="0944A1"/>
                </a:solidFill>
                <a:latin typeface="Roboto"/>
                <a:ea typeface="Roboto"/>
                <a:cs typeface="Roboto"/>
                <a:sym typeface="Roboto"/>
              </a:endParaRPr>
            </a:p>
          </p:txBody>
        </p:sp>
      </p:grpSp>
      <p:sp>
        <p:nvSpPr>
          <p:cNvPr id="224" name="Google Shape;224;p38"/>
          <p:cNvSpPr txBox="1"/>
          <p:nvPr/>
        </p:nvSpPr>
        <p:spPr>
          <a:xfrm>
            <a:off x="454200" y="1925250"/>
            <a:ext cx="31593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002060"/>
                </a:solidFill>
              </a:rPr>
              <a:t>It’s that magical time of year again!</a:t>
            </a:r>
            <a:br>
              <a:rPr b="1" lang="en-US">
                <a:solidFill>
                  <a:srgbClr val="002060"/>
                </a:solidFill>
              </a:rPr>
            </a:br>
            <a:br>
              <a:rPr b="1" lang="en-US">
                <a:solidFill>
                  <a:srgbClr val="002060"/>
                </a:solidFill>
              </a:rPr>
            </a:br>
            <a:r>
              <a:rPr b="1" lang="en-US">
                <a:solidFill>
                  <a:srgbClr val="002060"/>
                </a:solidFill>
              </a:rPr>
              <a:t>The first quarter of the calendar year has a lot of important HUD reporting deadlines. During this time, we will be reaching out to organizations to correct and update data. We encourage you to reach out to the Helpdesk if you need any support during this process.</a:t>
            </a:r>
            <a:endParaRPr b="1">
              <a:solidFill>
                <a:srgbClr val="002060"/>
              </a:solidFill>
            </a:endParaRPr>
          </a:p>
          <a:p>
            <a:pPr indent="0" lvl="0" marL="0" rtl="0" algn="l">
              <a:spcBef>
                <a:spcPts val="0"/>
              </a:spcBef>
              <a:spcAft>
                <a:spcPts val="0"/>
              </a:spcAft>
              <a:buNone/>
            </a:pPr>
            <a:r>
              <a:t/>
            </a:r>
            <a:endParaRPr b="1">
              <a:solidFill>
                <a:srgbClr val="002060"/>
              </a:solidFill>
            </a:endParaRPr>
          </a:p>
          <a:p>
            <a:pPr indent="0" lvl="0" marL="0" rtl="0" algn="l">
              <a:spcBef>
                <a:spcPts val="0"/>
              </a:spcBef>
              <a:spcAft>
                <a:spcPts val="0"/>
              </a:spcAft>
              <a:buNone/>
            </a:pPr>
            <a:r>
              <a:rPr b="1" lang="en-US">
                <a:solidFill>
                  <a:srgbClr val="002060"/>
                </a:solidFill>
              </a:rPr>
              <a:t>We greatly appreciate your efforts to help us ensure accurate reporting. Thank you!</a:t>
            </a:r>
            <a:endParaRPr b="1" sz="900">
              <a:solidFill>
                <a:schemeClr val="dk2"/>
              </a:solidFill>
            </a:endParaRPr>
          </a:p>
        </p:txBody>
      </p:sp>
      <p:pic>
        <p:nvPicPr>
          <p:cNvPr id="225" name="Google Shape;225;p38"/>
          <p:cNvPicPr preferRelativeResize="0"/>
          <p:nvPr/>
        </p:nvPicPr>
        <p:blipFill>
          <a:blip r:embed="rId7">
            <a:alphaModFix/>
          </a:blip>
          <a:stretch>
            <a:fillRect/>
          </a:stretch>
        </p:blipFill>
        <p:spPr>
          <a:xfrm>
            <a:off x="4229350" y="2353963"/>
            <a:ext cx="342651" cy="342651"/>
          </a:xfrm>
          <a:prstGeom prst="rect">
            <a:avLst/>
          </a:prstGeom>
          <a:noFill/>
          <a:ln>
            <a:noFill/>
          </a:ln>
        </p:spPr>
      </p:pic>
      <p:pic>
        <p:nvPicPr>
          <p:cNvPr id="226" name="Google Shape;226;p38"/>
          <p:cNvPicPr preferRelativeResize="0"/>
          <p:nvPr/>
        </p:nvPicPr>
        <p:blipFill>
          <a:blip r:embed="rId7">
            <a:alphaModFix/>
          </a:blip>
          <a:stretch>
            <a:fillRect/>
          </a:stretch>
        </p:blipFill>
        <p:spPr>
          <a:xfrm>
            <a:off x="4229350" y="3462413"/>
            <a:ext cx="342651" cy="342651"/>
          </a:xfrm>
          <a:prstGeom prst="rect">
            <a:avLst/>
          </a:prstGeom>
          <a:noFill/>
          <a:ln>
            <a:noFill/>
          </a:ln>
        </p:spPr>
      </p:pic>
      <p:pic>
        <p:nvPicPr>
          <p:cNvPr id="227" name="Google Shape;227;p38"/>
          <p:cNvPicPr preferRelativeResize="0"/>
          <p:nvPr/>
        </p:nvPicPr>
        <p:blipFill>
          <a:blip r:embed="rId8">
            <a:alphaModFix/>
          </a:blip>
          <a:stretch>
            <a:fillRect/>
          </a:stretch>
        </p:blipFill>
        <p:spPr>
          <a:xfrm>
            <a:off x="4249463" y="4606450"/>
            <a:ext cx="302423" cy="302423"/>
          </a:xfrm>
          <a:prstGeom prst="rect">
            <a:avLst/>
          </a:prstGeom>
          <a:noFill/>
          <a:ln>
            <a:noFill/>
          </a:ln>
        </p:spPr>
      </p:pic>
      <p:pic>
        <p:nvPicPr>
          <p:cNvPr id="228" name="Google Shape;228;p38"/>
          <p:cNvPicPr preferRelativeResize="0"/>
          <p:nvPr/>
        </p:nvPicPr>
        <p:blipFill>
          <a:blip r:embed="rId8">
            <a:alphaModFix/>
          </a:blip>
          <a:stretch>
            <a:fillRect/>
          </a:stretch>
        </p:blipFill>
        <p:spPr>
          <a:xfrm>
            <a:off x="4249463" y="5572075"/>
            <a:ext cx="302423" cy="3024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9"/>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000"/>
              <a:t>How You Can Help</a:t>
            </a:r>
            <a:endParaRPr sz="4000"/>
          </a:p>
        </p:txBody>
      </p:sp>
      <p:sp>
        <p:nvSpPr>
          <p:cNvPr id="234" name="Google Shape;234;p39"/>
          <p:cNvSpPr txBox="1"/>
          <p:nvPr/>
        </p:nvSpPr>
        <p:spPr>
          <a:xfrm>
            <a:off x="337525" y="1340425"/>
            <a:ext cx="84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5" name="Google Shape;235;p39"/>
          <p:cNvSpPr txBox="1"/>
          <p:nvPr/>
        </p:nvSpPr>
        <p:spPr>
          <a:xfrm>
            <a:off x="454200" y="1925250"/>
            <a:ext cx="8022900" cy="3879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b="1" lang="en-US" sz="2000">
                <a:solidFill>
                  <a:srgbClr val="002060"/>
                </a:solidFill>
              </a:rPr>
              <a:t>Run an APR (with drill-down) to find and correct the following errors…</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Relationship to Head of Household</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Date of Birth</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Gender</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Race</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Ethnicity</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Enrollments over 365 days - possible missed exits</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Exit Destination</a:t>
            </a:r>
            <a:endParaRPr b="1" sz="2000">
              <a:solidFill>
                <a:srgbClr val="002060"/>
              </a:solidFill>
            </a:endParaRPr>
          </a:p>
          <a:p>
            <a:pPr indent="0" lvl="0" marL="0" rtl="0" algn="l">
              <a:spcBef>
                <a:spcPts val="0"/>
              </a:spcBef>
              <a:spcAft>
                <a:spcPts val="0"/>
              </a:spcAft>
              <a:buNone/>
            </a:pPr>
            <a:r>
              <a:t/>
            </a:r>
            <a:endParaRPr b="1" sz="2000">
              <a:solidFill>
                <a:srgbClr val="002060"/>
              </a:solidFill>
            </a:endParaRPr>
          </a:p>
          <a:p>
            <a:pPr indent="-355600" lvl="0" marL="457200" rtl="0" algn="l">
              <a:spcBef>
                <a:spcPts val="0"/>
              </a:spcBef>
              <a:spcAft>
                <a:spcPts val="0"/>
              </a:spcAft>
              <a:buClr>
                <a:srgbClr val="002060"/>
              </a:buClr>
              <a:buSzPts val="2000"/>
              <a:buChar char="●"/>
            </a:pPr>
            <a:r>
              <a:rPr b="1" lang="en-US" sz="2000">
                <a:solidFill>
                  <a:srgbClr val="002060"/>
                </a:solidFill>
              </a:rPr>
              <a:t>Make sure to enter move-in dates! (IMPORTANT)</a:t>
            </a:r>
            <a:endParaRPr b="1" sz="2000">
              <a:solidFill>
                <a:srgbClr val="002060"/>
              </a:solidFill>
            </a:endParaRPr>
          </a:p>
          <a:p>
            <a:pPr indent="-355600" lvl="1" marL="914400" rtl="0" algn="l">
              <a:spcBef>
                <a:spcPts val="0"/>
              </a:spcBef>
              <a:spcAft>
                <a:spcPts val="0"/>
              </a:spcAft>
              <a:buClr>
                <a:srgbClr val="002060"/>
              </a:buClr>
              <a:buSzPts val="2000"/>
              <a:buChar char="○"/>
            </a:pPr>
            <a:r>
              <a:rPr b="1" lang="en-US" sz="2000">
                <a:solidFill>
                  <a:srgbClr val="002060"/>
                </a:solidFill>
              </a:rPr>
              <a:t>If you need </a:t>
            </a:r>
            <a:r>
              <a:rPr b="1" lang="en-US" sz="2000">
                <a:solidFill>
                  <a:srgbClr val="002060"/>
                </a:solidFill>
              </a:rPr>
              <a:t>assistance</a:t>
            </a:r>
            <a:r>
              <a:rPr b="1" lang="en-US" sz="2000">
                <a:solidFill>
                  <a:srgbClr val="002060"/>
                </a:solidFill>
              </a:rPr>
              <a:t>, please reach out to the helpdesk</a:t>
            </a:r>
            <a:endParaRPr b="1" sz="200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0"/>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000"/>
              <a:t>LSA Results</a:t>
            </a:r>
            <a:endParaRPr sz="4000"/>
          </a:p>
        </p:txBody>
      </p:sp>
      <p:sp>
        <p:nvSpPr>
          <p:cNvPr id="241" name="Google Shape;241;p40"/>
          <p:cNvSpPr txBox="1"/>
          <p:nvPr/>
        </p:nvSpPr>
        <p:spPr>
          <a:xfrm>
            <a:off x="337525" y="1340425"/>
            <a:ext cx="84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2" name="Google Shape;242;p40"/>
          <p:cNvSpPr txBox="1"/>
          <p:nvPr/>
        </p:nvSpPr>
        <p:spPr>
          <a:xfrm>
            <a:off x="454200" y="1925250"/>
            <a:ext cx="762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900">
              <a:solidFill>
                <a:schemeClr val="dk2"/>
              </a:solidFill>
            </a:endParaRPr>
          </a:p>
        </p:txBody>
      </p:sp>
      <p:pic>
        <p:nvPicPr>
          <p:cNvPr id="243" name="Google Shape;243;p40"/>
          <p:cNvPicPr preferRelativeResize="0"/>
          <p:nvPr/>
        </p:nvPicPr>
        <p:blipFill>
          <a:blip r:embed="rId3">
            <a:alphaModFix/>
          </a:blip>
          <a:stretch>
            <a:fillRect/>
          </a:stretch>
        </p:blipFill>
        <p:spPr>
          <a:xfrm>
            <a:off x="152400" y="2046250"/>
            <a:ext cx="8839197" cy="3857678"/>
          </a:xfrm>
          <a:prstGeom prst="rect">
            <a:avLst/>
          </a:prstGeom>
          <a:noFill/>
          <a:ln>
            <a:noFill/>
          </a:ln>
        </p:spPr>
      </p:pic>
      <p:sp>
        <p:nvSpPr>
          <p:cNvPr id="244" name="Google Shape;244;p40"/>
          <p:cNvSpPr txBox="1"/>
          <p:nvPr/>
        </p:nvSpPr>
        <p:spPr>
          <a:xfrm>
            <a:off x="908000" y="6047350"/>
            <a:ext cx="187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2021</a:t>
            </a:r>
            <a:r>
              <a:rPr lang="en-US"/>
              <a:t>: 129 days</a:t>
            </a:r>
            <a:endParaRPr/>
          </a:p>
        </p:txBody>
      </p:sp>
      <p:sp>
        <p:nvSpPr>
          <p:cNvPr id="245" name="Google Shape;245;p40"/>
          <p:cNvSpPr txBox="1"/>
          <p:nvPr/>
        </p:nvSpPr>
        <p:spPr>
          <a:xfrm>
            <a:off x="3098850" y="6047350"/>
            <a:ext cx="187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2021</a:t>
            </a:r>
            <a:r>
              <a:rPr lang="en-US"/>
              <a:t>: 38% positive exit rate</a:t>
            </a:r>
            <a:endParaRPr/>
          </a:p>
        </p:txBody>
      </p:sp>
      <p:sp>
        <p:nvSpPr>
          <p:cNvPr id="246" name="Google Shape;246;p40"/>
          <p:cNvSpPr txBox="1"/>
          <p:nvPr/>
        </p:nvSpPr>
        <p:spPr>
          <a:xfrm>
            <a:off x="5653900" y="6047350"/>
            <a:ext cx="187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2021</a:t>
            </a:r>
            <a:r>
              <a:rPr lang="en-US"/>
              <a:t>: 13% returns in 6mos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1"/>
          <p:cNvSpPr txBox="1"/>
          <p:nvPr>
            <p:ph type="ctrTitle"/>
          </p:nvPr>
        </p:nvSpPr>
        <p:spPr>
          <a:xfrm>
            <a:off x="149250" y="68000"/>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000"/>
              <a:t>LSA Findings</a:t>
            </a:r>
            <a:endParaRPr sz="4000"/>
          </a:p>
        </p:txBody>
      </p:sp>
      <p:sp>
        <p:nvSpPr>
          <p:cNvPr id="252" name="Google Shape;252;p41"/>
          <p:cNvSpPr txBox="1"/>
          <p:nvPr/>
        </p:nvSpPr>
        <p:spPr>
          <a:xfrm>
            <a:off x="337525" y="1340425"/>
            <a:ext cx="84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3" name="Google Shape;253;p41"/>
          <p:cNvSpPr txBox="1"/>
          <p:nvPr/>
        </p:nvSpPr>
        <p:spPr>
          <a:xfrm>
            <a:off x="454200" y="1925250"/>
            <a:ext cx="762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900">
              <a:solidFill>
                <a:schemeClr val="dk2"/>
              </a:solidFill>
            </a:endParaRPr>
          </a:p>
        </p:txBody>
      </p:sp>
      <p:sp>
        <p:nvSpPr>
          <p:cNvPr id="254" name="Google Shape;254;p41"/>
          <p:cNvSpPr txBox="1"/>
          <p:nvPr/>
        </p:nvSpPr>
        <p:spPr>
          <a:xfrm>
            <a:off x="628700" y="1477050"/>
            <a:ext cx="7703400" cy="412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002060"/>
                </a:solidFill>
              </a:rPr>
              <a:t>Important Data Points for the LSA</a:t>
            </a:r>
            <a:endParaRPr b="1" sz="1800"/>
          </a:p>
          <a:p>
            <a:pPr indent="0" lvl="0" marL="0" rtl="0" algn="l">
              <a:spcBef>
                <a:spcPts val="0"/>
              </a:spcBef>
              <a:spcAft>
                <a:spcPts val="0"/>
              </a:spcAft>
              <a:buNone/>
            </a:pPr>
            <a:r>
              <a:t/>
            </a:r>
            <a:endParaRPr b="1" sz="1600"/>
          </a:p>
          <a:p>
            <a:pPr indent="-342900" lvl="0" marL="457200" rtl="0" algn="l">
              <a:spcBef>
                <a:spcPts val="0"/>
              </a:spcBef>
              <a:spcAft>
                <a:spcPts val="0"/>
              </a:spcAft>
              <a:buClr>
                <a:srgbClr val="002F4A"/>
              </a:buClr>
              <a:buSzPts val="1800"/>
              <a:buChar char="●"/>
            </a:pPr>
            <a:r>
              <a:rPr lang="en-US" sz="2000">
                <a:solidFill>
                  <a:srgbClr val="002060"/>
                </a:solidFill>
              </a:rPr>
              <a:t>Missing Move-in Dates (data warning)</a:t>
            </a:r>
            <a:endParaRPr sz="2000">
              <a:solidFill>
                <a:srgbClr val="002060"/>
              </a:solidFill>
            </a:endParaRPr>
          </a:p>
          <a:p>
            <a:pPr indent="-355600" lvl="1" marL="914400" rtl="0" algn="l">
              <a:spcBef>
                <a:spcPts val="0"/>
              </a:spcBef>
              <a:spcAft>
                <a:spcPts val="0"/>
              </a:spcAft>
              <a:buClr>
                <a:srgbClr val="002060"/>
              </a:buClr>
              <a:buSzPts val="2000"/>
              <a:buChar char="○"/>
            </a:pPr>
            <a:r>
              <a:rPr lang="en-US" sz="2000">
                <a:solidFill>
                  <a:srgbClr val="002060"/>
                </a:solidFill>
              </a:rPr>
              <a:t>Must be </a:t>
            </a:r>
            <a:r>
              <a:rPr lang="en-US" sz="2000">
                <a:solidFill>
                  <a:srgbClr val="002060"/>
                </a:solidFill>
              </a:rPr>
              <a:t>explained</a:t>
            </a:r>
            <a:r>
              <a:rPr lang="en-US" sz="2000">
                <a:solidFill>
                  <a:srgbClr val="002060"/>
                </a:solidFill>
              </a:rPr>
              <a:t> by the provider</a:t>
            </a:r>
            <a:endParaRPr sz="2000">
              <a:solidFill>
                <a:srgbClr val="002060"/>
              </a:solidFill>
            </a:endParaRPr>
          </a:p>
          <a:p>
            <a:pPr indent="-342900" lvl="0" marL="457200" rtl="0" algn="l">
              <a:spcBef>
                <a:spcPts val="0"/>
              </a:spcBef>
              <a:spcAft>
                <a:spcPts val="0"/>
              </a:spcAft>
              <a:buClr>
                <a:srgbClr val="002F4A"/>
              </a:buClr>
              <a:buSzPts val="1800"/>
              <a:buChar char="●"/>
            </a:pPr>
            <a:r>
              <a:rPr lang="en-US" sz="2000">
                <a:solidFill>
                  <a:srgbClr val="002060"/>
                </a:solidFill>
              </a:rPr>
              <a:t>Overlapping Enrollments (data warning)</a:t>
            </a:r>
            <a:endParaRPr sz="2000">
              <a:solidFill>
                <a:srgbClr val="002060"/>
              </a:solidFill>
            </a:endParaRPr>
          </a:p>
          <a:p>
            <a:pPr indent="-342900" lvl="1" marL="914400" rtl="0" algn="l">
              <a:spcBef>
                <a:spcPts val="0"/>
              </a:spcBef>
              <a:spcAft>
                <a:spcPts val="0"/>
              </a:spcAft>
              <a:buClr>
                <a:srgbClr val="002F4A"/>
              </a:buClr>
              <a:buSzPts val="1800"/>
              <a:buChar char="○"/>
            </a:pPr>
            <a:r>
              <a:rPr lang="en-US" sz="2000">
                <a:solidFill>
                  <a:srgbClr val="002060"/>
                </a:solidFill>
              </a:rPr>
              <a:t>Emergency shelter/Transitional Housing projects cannot have overlapping bed nights </a:t>
            </a:r>
            <a:endParaRPr sz="2000">
              <a:solidFill>
                <a:srgbClr val="002060"/>
              </a:solidFill>
            </a:endParaRPr>
          </a:p>
          <a:p>
            <a:pPr indent="-342900" lvl="1" marL="914400" rtl="0" algn="l">
              <a:spcBef>
                <a:spcPts val="0"/>
              </a:spcBef>
              <a:spcAft>
                <a:spcPts val="0"/>
              </a:spcAft>
              <a:buClr>
                <a:srgbClr val="002F4A"/>
              </a:buClr>
              <a:buSzPts val="1800"/>
              <a:buChar char="○"/>
            </a:pPr>
            <a:r>
              <a:rPr lang="en-US" sz="2000">
                <a:solidFill>
                  <a:srgbClr val="002060"/>
                </a:solidFill>
              </a:rPr>
              <a:t>Duplicate enrollments</a:t>
            </a:r>
            <a:endParaRPr sz="2000">
              <a:solidFill>
                <a:srgbClr val="002060"/>
              </a:solidFill>
            </a:endParaRPr>
          </a:p>
          <a:p>
            <a:pPr indent="-355600" lvl="0" marL="457200" rtl="0" algn="l">
              <a:spcBef>
                <a:spcPts val="0"/>
              </a:spcBef>
              <a:spcAft>
                <a:spcPts val="0"/>
              </a:spcAft>
              <a:buClr>
                <a:srgbClr val="002060"/>
              </a:buClr>
              <a:buSzPts val="2000"/>
              <a:buChar char="●"/>
            </a:pPr>
            <a:r>
              <a:rPr lang="en-US" sz="2000">
                <a:solidFill>
                  <a:srgbClr val="002060"/>
                </a:solidFill>
              </a:rPr>
              <a:t>Long lengths of stay in shelter - over 180 days (data warning)</a:t>
            </a:r>
            <a:endParaRPr sz="2000">
              <a:solidFill>
                <a:srgbClr val="002060"/>
              </a:solidFill>
            </a:endParaRPr>
          </a:p>
          <a:p>
            <a:pPr indent="-355600" lvl="1" marL="914400" rtl="0" algn="l">
              <a:spcBef>
                <a:spcPts val="0"/>
              </a:spcBef>
              <a:spcAft>
                <a:spcPts val="0"/>
              </a:spcAft>
              <a:buClr>
                <a:srgbClr val="002060"/>
              </a:buClr>
              <a:buSzPts val="2000"/>
              <a:buChar char="○"/>
            </a:pPr>
            <a:r>
              <a:rPr lang="en-US" sz="2000">
                <a:solidFill>
                  <a:srgbClr val="002060"/>
                </a:solidFill>
              </a:rPr>
              <a:t>Longer lengths of stay must be explained by the provider</a:t>
            </a:r>
            <a:endParaRPr sz="2000">
              <a:solidFill>
                <a:srgbClr val="002060"/>
              </a:solidFill>
            </a:endParaRPr>
          </a:p>
          <a:p>
            <a:pPr indent="0" lvl="0" marL="0" rtl="0" algn="l">
              <a:spcBef>
                <a:spcPts val="0"/>
              </a:spcBef>
              <a:spcAft>
                <a:spcPts val="0"/>
              </a:spcAft>
              <a:buNone/>
            </a:pPr>
            <a:r>
              <a:t/>
            </a:r>
            <a:endParaRPr sz="2000">
              <a:solidFill>
                <a:srgbClr val="002060"/>
              </a:solidFill>
            </a:endParaRPr>
          </a:p>
          <a:p>
            <a:pPr indent="0" lvl="0" marL="0" rtl="0" algn="l">
              <a:spcBef>
                <a:spcPts val="0"/>
              </a:spcBef>
              <a:spcAft>
                <a:spcPts val="0"/>
              </a:spcAft>
              <a:buNone/>
            </a:pPr>
            <a:r>
              <a:t/>
            </a:r>
            <a:endParaRPr sz="2000">
              <a:solidFill>
                <a:srgbClr val="002060"/>
              </a:solidFill>
            </a:endParaRPr>
          </a:p>
          <a:p>
            <a:pPr indent="0" lvl="0" marL="0" rtl="0" algn="ctr">
              <a:spcBef>
                <a:spcPts val="0"/>
              </a:spcBef>
              <a:spcAft>
                <a:spcPts val="0"/>
              </a:spcAft>
              <a:buNone/>
            </a:pPr>
            <a:r>
              <a:rPr b="1" lang="en-US" sz="2000">
                <a:solidFill>
                  <a:srgbClr val="002060"/>
                </a:solidFill>
              </a:rPr>
              <a:t>We had no Data Errors in our FY 21-22 submission!</a:t>
            </a:r>
            <a:endParaRPr b="1" sz="200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2"/>
          <p:cNvSpPr txBox="1"/>
          <p:nvPr>
            <p:ph idx="4294967295" type="ctrTitle"/>
          </p:nvPr>
        </p:nvSpPr>
        <p:spPr>
          <a:xfrm>
            <a:off x="311700" y="719633"/>
            <a:ext cx="8520600" cy="17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Are System Performance Measures?</a:t>
            </a:r>
            <a:endParaRPr/>
          </a:p>
        </p:txBody>
      </p:sp>
      <p:sp>
        <p:nvSpPr>
          <p:cNvPr id="260" name="Google Shape;260;p42"/>
          <p:cNvSpPr txBox="1"/>
          <p:nvPr/>
        </p:nvSpPr>
        <p:spPr>
          <a:xfrm>
            <a:off x="555050" y="2289300"/>
            <a:ext cx="7911300" cy="3140100"/>
          </a:xfrm>
          <a:prstGeom prst="rect">
            <a:avLst/>
          </a:prstGeom>
          <a:noFill/>
          <a:ln>
            <a:noFill/>
          </a:ln>
        </p:spPr>
        <p:txBody>
          <a:bodyPr anchorCtr="0" anchor="t" bIns="91425" lIns="91425" spcFirstLastPara="1" rIns="91425" wrap="square" tIns="91425">
            <a:spAutoFit/>
          </a:bodyPr>
          <a:lstStyle/>
          <a:p>
            <a:pPr indent="-304800" lvl="0" marL="457200" rtl="0" algn="l">
              <a:lnSpc>
                <a:spcPct val="200000"/>
              </a:lnSpc>
              <a:spcBef>
                <a:spcPts val="1200"/>
              </a:spcBef>
              <a:spcAft>
                <a:spcPts val="0"/>
              </a:spcAft>
              <a:buClr>
                <a:schemeClr val="accent2"/>
              </a:buClr>
              <a:buSzPts val="1200"/>
              <a:buFont typeface="Roboto"/>
              <a:buChar char="●"/>
            </a:pPr>
            <a:r>
              <a:rPr b="1" lang="en-US" sz="1200">
                <a:solidFill>
                  <a:schemeClr val="accent2"/>
                </a:solidFill>
                <a:latin typeface="Roboto"/>
                <a:ea typeface="Roboto"/>
                <a:cs typeface="Roboto"/>
                <a:sym typeface="Roboto"/>
              </a:rPr>
              <a:t>System Performance Measures (SPMs) are a selection of metrics used to evaluate system-level performance</a:t>
            </a:r>
            <a:endParaRPr b="1" sz="1200">
              <a:solidFill>
                <a:schemeClr val="accent2"/>
              </a:solidFill>
              <a:latin typeface="Roboto"/>
              <a:ea typeface="Roboto"/>
              <a:cs typeface="Roboto"/>
              <a:sym typeface="Roboto"/>
            </a:endParaRPr>
          </a:p>
          <a:p>
            <a:pPr indent="-304800" lvl="0" marL="457200" rtl="0" algn="l">
              <a:lnSpc>
                <a:spcPct val="200000"/>
              </a:lnSpc>
              <a:spcBef>
                <a:spcPts val="0"/>
              </a:spcBef>
              <a:spcAft>
                <a:spcPts val="0"/>
              </a:spcAft>
              <a:buClr>
                <a:schemeClr val="accent2"/>
              </a:buClr>
              <a:buSzPts val="1200"/>
              <a:buFont typeface="Roboto"/>
              <a:buChar char="●"/>
            </a:pPr>
            <a:r>
              <a:rPr b="1" lang="en-US" sz="1200">
                <a:solidFill>
                  <a:schemeClr val="accent2"/>
                </a:solidFill>
                <a:latin typeface="Roboto"/>
                <a:ea typeface="Roboto"/>
                <a:cs typeface="Roboto"/>
                <a:sym typeface="Roboto"/>
              </a:rPr>
              <a:t>SPMs encourage communities to coordinate efforts across different projects and funding sources</a:t>
            </a:r>
            <a:endParaRPr b="1" sz="1200">
              <a:solidFill>
                <a:schemeClr val="accent2"/>
              </a:solidFill>
              <a:latin typeface="Roboto"/>
              <a:ea typeface="Roboto"/>
              <a:cs typeface="Roboto"/>
              <a:sym typeface="Roboto"/>
            </a:endParaRPr>
          </a:p>
          <a:p>
            <a:pPr indent="-304800" lvl="0" marL="457200" rtl="0" algn="l">
              <a:lnSpc>
                <a:spcPct val="200000"/>
              </a:lnSpc>
              <a:spcBef>
                <a:spcPts val="0"/>
              </a:spcBef>
              <a:spcAft>
                <a:spcPts val="0"/>
              </a:spcAft>
              <a:buClr>
                <a:schemeClr val="accent2"/>
              </a:buClr>
              <a:buSzPts val="1200"/>
              <a:buFont typeface="Roboto"/>
              <a:buChar char="●"/>
            </a:pPr>
            <a:r>
              <a:rPr b="1" lang="en-US" sz="1200">
                <a:solidFill>
                  <a:schemeClr val="accent2"/>
                </a:solidFill>
                <a:latin typeface="Roboto"/>
                <a:ea typeface="Roboto"/>
                <a:cs typeface="Roboto"/>
                <a:sym typeface="Roboto"/>
              </a:rPr>
              <a:t>SPMs are reported to HUD and are a competitive element in CoC Program Competitions for additional funding (NOFO)</a:t>
            </a:r>
            <a:endParaRPr b="1" sz="1200">
              <a:solidFill>
                <a:schemeClr val="accent2"/>
              </a:solidFill>
              <a:latin typeface="Roboto"/>
              <a:ea typeface="Roboto"/>
              <a:cs typeface="Roboto"/>
              <a:sym typeface="Roboto"/>
            </a:endParaRPr>
          </a:p>
          <a:p>
            <a:pPr indent="-304800" lvl="0" marL="457200" rtl="0" algn="l">
              <a:lnSpc>
                <a:spcPct val="200000"/>
              </a:lnSpc>
              <a:spcBef>
                <a:spcPts val="0"/>
              </a:spcBef>
              <a:spcAft>
                <a:spcPts val="0"/>
              </a:spcAft>
              <a:buClr>
                <a:schemeClr val="accent2"/>
              </a:buClr>
              <a:buSzPts val="1200"/>
              <a:buFont typeface="Roboto"/>
              <a:buChar char="●"/>
            </a:pPr>
            <a:r>
              <a:rPr b="1" lang="en-US" sz="1200">
                <a:solidFill>
                  <a:schemeClr val="accent2"/>
                </a:solidFill>
                <a:latin typeface="Roboto"/>
                <a:ea typeface="Roboto"/>
                <a:cs typeface="Roboto"/>
                <a:sym typeface="Roboto"/>
              </a:rPr>
              <a:t>SPMs focus primarily on how the whole CoC is performing, as opposed to specific projects or jurisdictions</a:t>
            </a:r>
            <a:endParaRPr b="1" sz="1200">
              <a:solidFill>
                <a:schemeClr val="accent2"/>
              </a:solidFill>
              <a:latin typeface="Roboto"/>
              <a:ea typeface="Roboto"/>
              <a:cs typeface="Roboto"/>
              <a:sym typeface="Roboto"/>
            </a:endParaRPr>
          </a:p>
          <a:p>
            <a:pPr indent="-304800" lvl="0" marL="457200" rtl="0" algn="l">
              <a:lnSpc>
                <a:spcPct val="200000"/>
              </a:lnSpc>
              <a:spcBef>
                <a:spcPts val="0"/>
              </a:spcBef>
              <a:spcAft>
                <a:spcPts val="0"/>
              </a:spcAft>
              <a:buClr>
                <a:schemeClr val="accent2"/>
              </a:buClr>
              <a:buSzPts val="1200"/>
              <a:buFont typeface="Roboto"/>
              <a:buChar char="●"/>
            </a:pPr>
            <a:r>
              <a:rPr b="1" lang="en-US" sz="1200">
                <a:solidFill>
                  <a:schemeClr val="accent2"/>
                </a:solidFill>
                <a:latin typeface="Roboto"/>
                <a:ea typeface="Roboto"/>
                <a:cs typeface="Roboto"/>
                <a:sym typeface="Roboto"/>
              </a:rPr>
              <a:t>Previous years were submitted from ServicePoint - this year, data was submitted entirely from ClientTrack</a:t>
            </a:r>
            <a:endParaRPr b="1" sz="1200">
              <a:solidFill>
                <a:schemeClr val="accent2"/>
              </a:solidFill>
              <a:latin typeface="Roboto"/>
              <a:ea typeface="Roboto"/>
              <a:cs typeface="Roboto"/>
              <a:sym typeface="Roboto"/>
            </a:endParaRPr>
          </a:p>
          <a:p>
            <a:pPr indent="0" lvl="0" marL="0" rtl="0" algn="l">
              <a:spcBef>
                <a:spcPts val="1200"/>
              </a:spcBef>
              <a:spcAft>
                <a:spcPts val="0"/>
              </a:spcAft>
              <a:buNone/>
            </a:pPr>
            <a:r>
              <a:t/>
            </a:r>
            <a:endParaRPr>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type="title"/>
          </p:nvPr>
        </p:nvSpPr>
        <p:spPr>
          <a:xfrm>
            <a:off x="530550" y="1064800"/>
            <a:ext cx="8082900" cy="47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4200">
                <a:solidFill>
                  <a:schemeClr val="lt1"/>
                </a:solidFill>
              </a:rPr>
              <a:t>Length of Time Homeless</a:t>
            </a:r>
            <a:endParaRPr b="1" sz="4200">
              <a:solidFill>
                <a:schemeClr val="lt1"/>
              </a:solidFill>
            </a:endParaRPr>
          </a:p>
          <a:p>
            <a:pPr indent="0" lvl="0" marL="0" rtl="0" algn="ctr">
              <a:spcBef>
                <a:spcPts val="0"/>
              </a:spcBef>
              <a:spcAft>
                <a:spcPts val="0"/>
              </a:spcAft>
              <a:buNone/>
            </a:pPr>
            <a:r>
              <a:t/>
            </a:r>
            <a:endParaRPr b="1" sz="2200">
              <a:solidFill>
                <a:schemeClr val="lt1"/>
              </a:solidFill>
            </a:endParaRPr>
          </a:p>
          <a:p>
            <a:pPr indent="0" lvl="0" marL="0" rtl="0" algn="l">
              <a:spcBef>
                <a:spcPts val="0"/>
              </a:spcBef>
              <a:spcAft>
                <a:spcPts val="0"/>
              </a:spcAft>
              <a:buNone/>
            </a:pPr>
            <a:r>
              <a:rPr b="1" lang="en-US" sz="4200">
                <a:solidFill>
                  <a:schemeClr val="lt1"/>
                </a:solidFill>
              </a:rPr>
              <a:t> </a:t>
            </a:r>
            <a:endParaRPr b="1" sz="4200">
              <a:solidFill>
                <a:schemeClr val="lt1"/>
              </a:solidFill>
            </a:endParaRPr>
          </a:p>
          <a:p>
            <a:pPr indent="0" lvl="0" marL="0" rtl="0" algn="l">
              <a:spcBef>
                <a:spcPts val="0"/>
              </a:spcBef>
              <a:spcAft>
                <a:spcPts val="0"/>
              </a:spcAft>
              <a:buNone/>
            </a:pPr>
            <a:r>
              <a:t/>
            </a:r>
            <a:endParaRPr sz="2200"/>
          </a:p>
          <a:p>
            <a:pPr indent="0" lvl="0" marL="0" rtl="0" algn="l">
              <a:spcBef>
                <a:spcPts val="0"/>
              </a:spcBef>
              <a:spcAft>
                <a:spcPts val="0"/>
              </a:spcAft>
              <a:buNone/>
            </a:pPr>
            <a:r>
              <a:t/>
            </a:r>
            <a:endParaRPr sz="300"/>
          </a:p>
        </p:txBody>
      </p:sp>
      <p:sp>
        <p:nvSpPr>
          <p:cNvPr id="266" name="Google Shape;266;p43"/>
          <p:cNvSpPr txBox="1"/>
          <p:nvPr/>
        </p:nvSpPr>
        <p:spPr>
          <a:xfrm>
            <a:off x="1161925" y="4183867"/>
            <a:ext cx="654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Roboto"/>
                <a:ea typeface="Roboto"/>
                <a:cs typeface="Roboto"/>
                <a:sym typeface="Roboto"/>
              </a:rPr>
              <a:t>How long people experience homelessness on average, by their length of stay in Emergency Shelter and Transitional Housing projects, and by their self-reported length of time homeless. </a:t>
            </a:r>
            <a:endParaRPr>
              <a:solidFill>
                <a:schemeClr val="lt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311700" y="344400"/>
            <a:ext cx="3127500" cy="19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Measure 1A: Length of Time Homeless</a:t>
            </a:r>
            <a:endParaRPr/>
          </a:p>
        </p:txBody>
      </p:sp>
      <p:sp>
        <p:nvSpPr>
          <p:cNvPr id="272" name="Google Shape;272;p44"/>
          <p:cNvSpPr txBox="1"/>
          <p:nvPr>
            <p:ph idx="1" type="body"/>
          </p:nvPr>
        </p:nvSpPr>
        <p:spPr>
          <a:xfrm>
            <a:off x="311700" y="2411167"/>
            <a:ext cx="3127500" cy="3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rPr>
              <a:t>Length of time homelessness as measured by average enrollment length in Emergency Shelter </a:t>
            </a:r>
            <a:r>
              <a:rPr lang="en-US" sz="1200" u="sng">
                <a:solidFill>
                  <a:schemeClr val="lt1"/>
                </a:solidFill>
              </a:rPr>
              <a:t>increased</a:t>
            </a:r>
            <a:r>
              <a:rPr lang="en-US" sz="1200">
                <a:solidFill>
                  <a:schemeClr val="lt1"/>
                </a:solidFill>
              </a:rPr>
              <a:t> by almost 20 days. </a:t>
            </a:r>
            <a:endParaRPr sz="1200">
              <a:solidFill>
                <a:schemeClr val="lt1"/>
              </a:solidFill>
            </a:endParaRPr>
          </a:p>
          <a:p>
            <a:pPr indent="0" lvl="0" marL="0" rtl="0" algn="l">
              <a:spcBef>
                <a:spcPts val="1600"/>
              </a:spcBef>
              <a:spcAft>
                <a:spcPts val="0"/>
              </a:spcAft>
              <a:buNone/>
            </a:pPr>
            <a:r>
              <a:rPr lang="en-US" sz="1200">
                <a:solidFill>
                  <a:schemeClr val="lt1"/>
                </a:solidFill>
              </a:rPr>
              <a:t>The median has stayed the same, meaning it is likely a small number of longer stayers contributed to the increase. </a:t>
            </a:r>
            <a:endParaRPr sz="1200">
              <a:solidFill>
                <a:schemeClr val="lt1"/>
              </a:solidFill>
            </a:endParaRPr>
          </a:p>
          <a:p>
            <a:pPr indent="0" lvl="0" marL="0" rtl="0" algn="l">
              <a:spcBef>
                <a:spcPts val="1600"/>
              </a:spcBef>
              <a:spcAft>
                <a:spcPts val="1600"/>
              </a:spcAft>
              <a:buNone/>
            </a:pPr>
            <a:r>
              <a:rPr lang="en-US" sz="1200">
                <a:solidFill>
                  <a:schemeClr val="lt1"/>
                </a:solidFill>
              </a:rPr>
              <a:t>When including Transitional Housing, averages and median length of time homeless </a:t>
            </a:r>
            <a:r>
              <a:rPr lang="en-US" sz="1200" u="sng">
                <a:solidFill>
                  <a:schemeClr val="lt1"/>
                </a:solidFill>
              </a:rPr>
              <a:t>decreased</a:t>
            </a:r>
            <a:r>
              <a:rPr lang="en-US" sz="1200">
                <a:solidFill>
                  <a:schemeClr val="lt1"/>
                </a:solidFill>
              </a:rPr>
              <a:t> slightly. </a:t>
            </a:r>
            <a:endParaRPr sz="1200">
              <a:solidFill>
                <a:schemeClr val="lt1"/>
              </a:solidFill>
            </a:endParaRPr>
          </a:p>
        </p:txBody>
      </p:sp>
      <p:pic>
        <p:nvPicPr>
          <p:cNvPr id="273" name="Google Shape;273;p44"/>
          <p:cNvPicPr preferRelativeResize="0"/>
          <p:nvPr/>
        </p:nvPicPr>
        <p:blipFill>
          <a:blip r:embed="rId3">
            <a:alphaModFix/>
          </a:blip>
          <a:stretch>
            <a:fillRect/>
          </a:stretch>
        </p:blipFill>
        <p:spPr>
          <a:xfrm>
            <a:off x="3888100" y="3498250"/>
            <a:ext cx="4746650" cy="2853034"/>
          </a:xfrm>
          <a:prstGeom prst="rect">
            <a:avLst/>
          </a:prstGeom>
          <a:noFill/>
          <a:ln>
            <a:noFill/>
          </a:ln>
        </p:spPr>
      </p:pic>
      <p:pic>
        <p:nvPicPr>
          <p:cNvPr id="274" name="Google Shape;274;p44"/>
          <p:cNvPicPr preferRelativeResize="0"/>
          <p:nvPr/>
        </p:nvPicPr>
        <p:blipFill>
          <a:blip r:embed="rId4">
            <a:alphaModFix/>
          </a:blip>
          <a:stretch>
            <a:fillRect/>
          </a:stretch>
        </p:blipFill>
        <p:spPr>
          <a:xfrm>
            <a:off x="3907700" y="133576"/>
            <a:ext cx="4746650" cy="2856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7"/>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Mission</a:t>
            </a:r>
            <a:endParaRPr b="1" sz="3600">
              <a:solidFill>
                <a:srgbClr val="002060"/>
              </a:solidFill>
              <a:latin typeface="Cabin"/>
              <a:ea typeface="Cabin"/>
              <a:cs typeface="Cabin"/>
              <a:sym typeface="Cabin"/>
            </a:endParaRPr>
          </a:p>
        </p:txBody>
      </p:sp>
      <p:sp>
        <p:nvSpPr>
          <p:cNvPr id="127" name="Google Shape;127;p27"/>
          <p:cNvSpPr txBox="1"/>
          <p:nvPr>
            <p:ph idx="1" type="body"/>
          </p:nvPr>
        </p:nvSpPr>
        <p:spPr>
          <a:xfrm>
            <a:off x="540375" y="854675"/>
            <a:ext cx="7640400" cy="4429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640"/>
              </a:spcBef>
              <a:spcAft>
                <a:spcPts val="0"/>
              </a:spcAft>
              <a:buNone/>
            </a:pPr>
            <a:r>
              <a:rPr b="1" lang="en-US" sz="2000"/>
              <a:t>Our mission is to effectively use data, which includes inputs from those in need of services, those providing services, and from members of the community, to eliminate homelessness in Central Florida.</a:t>
            </a:r>
            <a:endParaRPr b="1" sz="2000"/>
          </a:p>
        </p:txBody>
      </p:sp>
      <p:sp>
        <p:nvSpPr>
          <p:cNvPr id="128" name="Google Shape;128;p27"/>
          <p:cNvSpPr txBox="1"/>
          <p:nvPr>
            <p:ph type="title"/>
          </p:nvPr>
        </p:nvSpPr>
        <p:spPr>
          <a:xfrm>
            <a:off x="245775" y="3715975"/>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Purpose</a:t>
            </a:r>
            <a:endParaRPr b="1" sz="3600">
              <a:solidFill>
                <a:srgbClr val="002060"/>
              </a:solidFill>
              <a:latin typeface="Cabin"/>
              <a:ea typeface="Cabin"/>
              <a:cs typeface="Cabin"/>
              <a:sym typeface="Cabin"/>
            </a:endParaRPr>
          </a:p>
        </p:txBody>
      </p:sp>
      <p:sp>
        <p:nvSpPr>
          <p:cNvPr id="129" name="Google Shape;129;p27"/>
          <p:cNvSpPr txBox="1"/>
          <p:nvPr>
            <p:ph idx="1" type="body"/>
          </p:nvPr>
        </p:nvSpPr>
        <p:spPr>
          <a:xfrm>
            <a:off x="751800" y="4645375"/>
            <a:ext cx="7640400" cy="1013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500">
                <a:solidFill>
                  <a:schemeClr val="dk1"/>
                </a:solidFill>
              </a:rPr>
              <a:t>Oversee the CoC’s implementation of HMIS, what we do with the data and how we use it.</a:t>
            </a:r>
            <a:endParaRPr sz="25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5"/>
          <p:cNvSpPr txBox="1"/>
          <p:nvPr>
            <p:ph type="title"/>
          </p:nvPr>
        </p:nvSpPr>
        <p:spPr>
          <a:xfrm>
            <a:off x="311700" y="344400"/>
            <a:ext cx="3127500" cy="19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Measure 1A: Length of Time Homeless</a:t>
            </a:r>
            <a:endParaRPr/>
          </a:p>
        </p:txBody>
      </p:sp>
      <p:sp>
        <p:nvSpPr>
          <p:cNvPr id="280" name="Google Shape;280;p45"/>
          <p:cNvSpPr txBox="1"/>
          <p:nvPr>
            <p:ph idx="1" type="body"/>
          </p:nvPr>
        </p:nvSpPr>
        <p:spPr>
          <a:xfrm>
            <a:off x="311700" y="2411167"/>
            <a:ext cx="3127500" cy="3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rPr>
              <a:t>Bridge Housing or Non-congregate shelters operate by providing hotel vouchers. Hotel vouchers are a safe, low-barrier option to shelter. Typically, our community utilizes this resource for people who qualify for a housing program such as Rapid ReHousing (RRH) or Permanent Supportive Housing (PSH).</a:t>
            </a:r>
            <a:endParaRPr sz="1200">
              <a:solidFill>
                <a:schemeClr val="lt1"/>
              </a:solidFill>
            </a:endParaRPr>
          </a:p>
          <a:p>
            <a:pPr indent="0" lvl="0" marL="0" rtl="0" algn="l">
              <a:spcBef>
                <a:spcPts val="1600"/>
              </a:spcBef>
              <a:spcAft>
                <a:spcPts val="1600"/>
              </a:spcAft>
              <a:buNone/>
            </a:pPr>
            <a:r>
              <a:rPr lang="en-US" sz="1200">
                <a:solidFill>
                  <a:schemeClr val="lt1"/>
                </a:solidFill>
              </a:rPr>
              <a:t>This population has high barriers that would otherwise prevent them from accessing traditional shelter options, such as a larger family size, pets, substance use problems, and/or criminal histories.</a:t>
            </a:r>
            <a:endParaRPr sz="1200">
              <a:solidFill>
                <a:schemeClr val="lt1"/>
              </a:solidFill>
            </a:endParaRPr>
          </a:p>
        </p:txBody>
      </p:sp>
      <p:pic>
        <p:nvPicPr>
          <p:cNvPr id="281" name="Google Shape;281;p45"/>
          <p:cNvPicPr preferRelativeResize="0"/>
          <p:nvPr/>
        </p:nvPicPr>
        <p:blipFill>
          <a:blip r:embed="rId3">
            <a:alphaModFix/>
          </a:blip>
          <a:stretch>
            <a:fillRect/>
          </a:stretch>
        </p:blipFill>
        <p:spPr>
          <a:xfrm>
            <a:off x="3971625" y="1842650"/>
            <a:ext cx="4926450" cy="29610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5" name="Shape 285"/>
        <p:cNvGrpSpPr/>
        <p:nvPr/>
      </p:nvGrpSpPr>
      <p:grpSpPr>
        <a:xfrm>
          <a:off x="0" y="0"/>
          <a:ext cx="0" cy="0"/>
          <a:chOff x="0" y="0"/>
          <a:chExt cx="0" cy="0"/>
        </a:xfrm>
      </p:grpSpPr>
      <p:sp>
        <p:nvSpPr>
          <p:cNvPr id="286" name="Google Shape;286;p46"/>
          <p:cNvSpPr txBox="1"/>
          <p:nvPr>
            <p:ph type="title"/>
          </p:nvPr>
        </p:nvSpPr>
        <p:spPr>
          <a:xfrm>
            <a:off x="311700" y="344400"/>
            <a:ext cx="3127500" cy="19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Measure 1B: Length of Time Homeless</a:t>
            </a:r>
            <a:endParaRPr/>
          </a:p>
        </p:txBody>
      </p:sp>
      <p:sp>
        <p:nvSpPr>
          <p:cNvPr id="287" name="Google Shape;287;p46"/>
          <p:cNvSpPr txBox="1"/>
          <p:nvPr>
            <p:ph idx="1" type="body"/>
          </p:nvPr>
        </p:nvSpPr>
        <p:spPr>
          <a:xfrm>
            <a:off x="311700" y="2411167"/>
            <a:ext cx="3127500" cy="3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rPr>
              <a:t>Length of time homeless, as measured by the Approximate Date Homeless and based on self-report, </a:t>
            </a:r>
            <a:r>
              <a:rPr lang="en-US" sz="1200" u="sng">
                <a:solidFill>
                  <a:schemeClr val="lt1"/>
                </a:solidFill>
              </a:rPr>
              <a:t>decreased overall</a:t>
            </a:r>
            <a:r>
              <a:rPr lang="en-US" sz="1200">
                <a:solidFill>
                  <a:schemeClr val="lt1"/>
                </a:solidFill>
              </a:rPr>
              <a:t>.</a:t>
            </a:r>
            <a:endParaRPr sz="1200">
              <a:solidFill>
                <a:schemeClr val="lt1"/>
              </a:solidFill>
            </a:endParaRPr>
          </a:p>
          <a:p>
            <a:pPr indent="0" lvl="0" marL="0" rtl="0" algn="l">
              <a:spcBef>
                <a:spcPts val="1600"/>
              </a:spcBef>
              <a:spcAft>
                <a:spcPts val="0"/>
              </a:spcAft>
              <a:buNone/>
            </a:pPr>
            <a:r>
              <a:rPr lang="en-US" sz="1200">
                <a:solidFill>
                  <a:schemeClr val="lt1"/>
                </a:solidFill>
              </a:rPr>
              <a:t>In particular, the median length of time homeless in Emergency Shelter, Transitional Housing, and Permanent Housing projects </a:t>
            </a:r>
            <a:r>
              <a:rPr lang="en-US" sz="1200" u="sng">
                <a:solidFill>
                  <a:schemeClr val="lt1"/>
                </a:solidFill>
              </a:rPr>
              <a:t>decreased</a:t>
            </a:r>
            <a:r>
              <a:rPr lang="en-US" sz="1200">
                <a:solidFill>
                  <a:schemeClr val="lt1"/>
                </a:solidFill>
              </a:rPr>
              <a:t> by over 60 days. </a:t>
            </a:r>
            <a:endParaRPr sz="1200">
              <a:solidFill>
                <a:schemeClr val="lt1"/>
              </a:solidFill>
            </a:endParaRPr>
          </a:p>
          <a:p>
            <a:pPr indent="0" lvl="0" marL="0" rtl="0" algn="l">
              <a:spcBef>
                <a:spcPts val="1600"/>
              </a:spcBef>
              <a:spcAft>
                <a:spcPts val="1600"/>
              </a:spcAft>
              <a:buNone/>
            </a:pPr>
            <a:r>
              <a:rPr lang="en-US" sz="1200">
                <a:solidFill>
                  <a:schemeClr val="lt1"/>
                </a:solidFill>
              </a:rPr>
              <a:t>Decreases are largely attributed to better quality data collection in ClientTrack. </a:t>
            </a:r>
            <a:endParaRPr sz="1200">
              <a:solidFill>
                <a:schemeClr val="lt1"/>
              </a:solidFill>
            </a:endParaRPr>
          </a:p>
        </p:txBody>
      </p:sp>
      <p:pic>
        <p:nvPicPr>
          <p:cNvPr id="288" name="Google Shape;288;p46"/>
          <p:cNvPicPr preferRelativeResize="0"/>
          <p:nvPr/>
        </p:nvPicPr>
        <p:blipFill>
          <a:blip r:embed="rId3">
            <a:alphaModFix/>
          </a:blip>
          <a:stretch>
            <a:fillRect/>
          </a:stretch>
        </p:blipFill>
        <p:spPr>
          <a:xfrm>
            <a:off x="3883102" y="129724"/>
            <a:ext cx="4714025" cy="2833450"/>
          </a:xfrm>
          <a:prstGeom prst="rect">
            <a:avLst/>
          </a:prstGeom>
          <a:noFill/>
          <a:ln>
            <a:noFill/>
          </a:ln>
        </p:spPr>
      </p:pic>
      <p:pic>
        <p:nvPicPr>
          <p:cNvPr id="289" name="Google Shape;289;p46"/>
          <p:cNvPicPr preferRelativeResize="0"/>
          <p:nvPr/>
        </p:nvPicPr>
        <p:blipFill>
          <a:blip r:embed="rId4">
            <a:alphaModFix/>
          </a:blip>
          <a:stretch>
            <a:fillRect/>
          </a:stretch>
        </p:blipFill>
        <p:spPr>
          <a:xfrm>
            <a:off x="3883101" y="3490224"/>
            <a:ext cx="4714025" cy="28334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7"/>
          <p:cNvSpPr txBox="1"/>
          <p:nvPr>
            <p:ph type="title"/>
          </p:nvPr>
        </p:nvSpPr>
        <p:spPr>
          <a:xfrm>
            <a:off x="530550" y="827967"/>
            <a:ext cx="8082900" cy="47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4200">
                <a:solidFill>
                  <a:schemeClr val="lt1"/>
                </a:solidFill>
              </a:rPr>
              <a:t>Returns to Homelessness</a:t>
            </a:r>
            <a:endParaRPr b="1" sz="4200">
              <a:solidFill>
                <a:schemeClr val="lt1"/>
              </a:solidFill>
            </a:endParaRPr>
          </a:p>
          <a:p>
            <a:pPr indent="0" lvl="0" marL="0" rtl="0" algn="l">
              <a:spcBef>
                <a:spcPts val="0"/>
              </a:spcBef>
              <a:spcAft>
                <a:spcPts val="0"/>
              </a:spcAft>
              <a:buNone/>
            </a:pPr>
            <a:r>
              <a:t/>
            </a:r>
            <a:endParaRPr sz="2300"/>
          </a:p>
        </p:txBody>
      </p:sp>
      <p:sp>
        <p:nvSpPr>
          <p:cNvPr id="295" name="Google Shape;295;p47"/>
          <p:cNvSpPr txBox="1"/>
          <p:nvPr/>
        </p:nvSpPr>
        <p:spPr>
          <a:xfrm>
            <a:off x="1383925" y="4223333"/>
            <a:ext cx="654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Roboto"/>
                <a:ea typeface="Roboto"/>
                <a:cs typeface="Roboto"/>
                <a:sym typeface="Roboto"/>
              </a:rPr>
              <a:t>The percentage of people who return to homelessness within two years, after exiting to a permanent housing destination.</a:t>
            </a:r>
            <a:endParaRPr>
              <a:solidFill>
                <a:schemeClr val="lt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8"/>
          <p:cNvSpPr txBox="1"/>
          <p:nvPr>
            <p:ph type="title"/>
          </p:nvPr>
        </p:nvSpPr>
        <p:spPr>
          <a:xfrm>
            <a:off x="311700" y="344400"/>
            <a:ext cx="3127500" cy="19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Measure 2: Returns to Homelessness</a:t>
            </a:r>
            <a:endParaRPr/>
          </a:p>
        </p:txBody>
      </p:sp>
      <p:sp>
        <p:nvSpPr>
          <p:cNvPr id="301" name="Google Shape;301;p48"/>
          <p:cNvSpPr txBox="1"/>
          <p:nvPr>
            <p:ph idx="1" type="body"/>
          </p:nvPr>
        </p:nvSpPr>
        <p:spPr>
          <a:xfrm>
            <a:off x="311700" y="2411167"/>
            <a:ext cx="3023700" cy="38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rPr>
              <a:t>The overall percentage rate of returns to homelessness decreased by 3% in 2022. </a:t>
            </a:r>
            <a:endParaRPr sz="1200">
              <a:solidFill>
                <a:schemeClr val="lt1"/>
              </a:solidFill>
            </a:endParaRPr>
          </a:p>
          <a:p>
            <a:pPr indent="0" lvl="0" marL="0" rtl="0" algn="l">
              <a:spcBef>
                <a:spcPts val="1600"/>
              </a:spcBef>
              <a:spcAft>
                <a:spcPts val="0"/>
              </a:spcAft>
              <a:buNone/>
            </a:pPr>
            <a:r>
              <a:t/>
            </a:r>
            <a:endParaRPr sz="1200">
              <a:solidFill>
                <a:schemeClr val="lt1"/>
              </a:solidFill>
            </a:endParaRPr>
          </a:p>
          <a:p>
            <a:pPr indent="0" lvl="0" marL="0" rtl="0" algn="l">
              <a:spcBef>
                <a:spcPts val="1600"/>
              </a:spcBef>
              <a:spcAft>
                <a:spcPts val="1600"/>
              </a:spcAft>
              <a:buNone/>
            </a:pPr>
            <a:r>
              <a:rPr lang="en-US" sz="1200">
                <a:solidFill>
                  <a:schemeClr val="lt1"/>
                </a:solidFill>
              </a:rPr>
              <a:t>The majority of returns to homelessness occur in Emergency Shelter (ES) projects. The least number of returns to homelessness are reported in Street Outreach (SO) projects. </a:t>
            </a:r>
            <a:endParaRPr sz="1200">
              <a:solidFill>
                <a:schemeClr val="lt1"/>
              </a:solidFill>
            </a:endParaRPr>
          </a:p>
        </p:txBody>
      </p:sp>
      <p:pic>
        <p:nvPicPr>
          <p:cNvPr id="302" name="Google Shape;302;p48"/>
          <p:cNvPicPr preferRelativeResize="0"/>
          <p:nvPr/>
        </p:nvPicPr>
        <p:blipFill>
          <a:blip r:embed="rId3">
            <a:alphaModFix/>
          </a:blip>
          <a:stretch>
            <a:fillRect/>
          </a:stretch>
        </p:blipFill>
        <p:spPr>
          <a:xfrm>
            <a:off x="3871725" y="1570875"/>
            <a:ext cx="5124124" cy="3079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6" name="Shape 306"/>
        <p:cNvGrpSpPr/>
        <p:nvPr/>
      </p:nvGrpSpPr>
      <p:grpSpPr>
        <a:xfrm>
          <a:off x="0" y="0"/>
          <a:ext cx="0" cy="0"/>
          <a:chOff x="0" y="0"/>
          <a:chExt cx="0" cy="0"/>
        </a:xfrm>
      </p:grpSpPr>
      <p:sp>
        <p:nvSpPr>
          <p:cNvPr id="307" name="Google Shape;307;p49"/>
          <p:cNvSpPr txBox="1"/>
          <p:nvPr>
            <p:ph type="title"/>
          </p:nvPr>
        </p:nvSpPr>
        <p:spPr>
          <a:xfrm>
            <a:off x="311700" y="344400"/>
            <a:ext cx="3127500" cy="19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Measure 2: Returns to Homelessness</a:t>
            </a:r>
            <a:endParaRPr/>
          </a:p>
        </p:txBody>
      </p:sp>
      <p:sp>
        <p:nvSpPr>
          <p:cNvPr id="308" name="Google Shape;308;p49"/>
          <p:cNvSpPr txBox="1"/>
          <p:nvPr>
            <p:ph idx="1" type="body"/>
          </p:nvPr>
        </p:nvSpPr>
        <p:spPr>
          <a:xfrm>
            <a:off x="311700" y="2411167"/>
            <a:ext cx="3023700" cy="38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rPr>
              <a:t>Most returns to homelessness occur either in the first 6 months after a positive exit, or 12-24 months after a positive exit.</a:t>
            </a:r>
            <a:endParaRPr sz="1200">
              <a:solidFill>
                <a:schemeClr val="lt1"/>
              </a:solidFill>
            </a:endParaRPr>
          </a:p>
          <a:p>
            <a:pPr indent="0" lvl="0" marL="0" rtl="0" algn="l">
              <a:spcBef>
                <a:spcPts val="1600"/>
              </a:spcBef>
              <a:spcAft>
                <a:spcPts val="1600"/>
              </a:spcAft>
              <a:buNone/>
            </a:pPr>
            <a:r>
              <a:rPr lang="en-US" sz="1200">
                <a:solidFill>
                  <a:schemeClr val="lt1"/>
                </a:solidFill>
              </a:rPr>
              <a:t>Project types differ on the most common return timeframe. Emergency Shelter (ES) projects record more returns to homelessness in the first 6 months after a positive exit, while Permanent Housing (PH) projects report more returns in the 12-24 mo range.</a:t>
            </a:r>
            <a:endParaRPr sz="1200">
              <a:solidFill>
                <a:schemeClr val="lt1"/>
              </a:solidFill>
            </a:endParaRPr>
          </a:p>
        </p:txBody>
      </p:sp>
      <p:pic>
        <p:nvPicPr>
          <p:cNvPr id="309" name="Google Shape;309;p49"/>
          <p:cNvPicPr preferRelativeResize="0"/>
          <p:nvPr/>
        </p:nvPicPr>
        <p:blipFill>
          <a:blip r:embed="rId3">
            <a:alphaModFix/>
          </a:blip>
          <a:stretch>
            <a:fillRect/>
          </a:stretch>
        </p:blipFill>
        <p:spPr>
          <a:xfrm>
            <a:off x="4185150" y="1784533"/>
            <a:ext cx="4468125" cy="2685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0"/>
          <p:cNvSpPr txBox="1"/>
          <p:nvPr>
            <p:ph type="title"/>
          </p:nvPr>
        </p:nvSpPr>
        <p:spPr>
          <a:xfrm>
            <a:off x="530550" y="1064800"/>
            <a:ext cx="8082900" cy="47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4200">
                <a:solidFill>
                  <a:schemeClr val="lt1"/>
                </a:solidFill>
              </a:rPr>
              <a:t>Number of People Homeless</a:t>
            </a:r>
            <a:r>
              <a:rPr b="1" lang="en-US" sz="4200"/>
              <a:t> </a:t>
            </a:r>
            <a:endParaRPr b="1" sz="4200"/>
          </a:p>
          <a:p>
            <a:pPr indent="0" lvl="0" marL="0" rtl="0" algn="l">
              <a:spcBef>
                <a:spcPts val="0"/>
              </a:spcBef>
              <a:spcAft>
                <a:spcPts val="0"/>
              </a:spcAft>
              <a:buNone/>
            </a:pPr>
            <a:r>
              <a:t/>
            </a:r>
            <a:endParaRPr sz="100">
              <a:solidFill>
                <a:srgbClr val="4F4F4F"/>
              </a:solidFill>
              <a:highlight>
                <a:srgbClr val="EEEEEE"/>
              </a:highlight>
              <a:latin typeface="Arial"/>
              <a:ea typeface="Arial"/>
              <a:cs typeface="Arial"/>
              <a:sym typeface="Arial"/>
            </a:endParaRPr>
          </a:p>
          <a:p>
            <a:pPr indent="0" lvl="0" marL="0" rtl="0" algn="l">
              <a:spcBef>
                <a:spcPts val="0"/>
              </a:spcBef>
              <a:spcAft>
                <a:spcPts val="0"/>
              </a:spcAft>
              <a:buNone/>
            </a:pPr>
            <a:r>
              <a:t/>
            </a:r>
            <a:endParaRPr sz="1100">
              <a:solidFill>
                <a:srgbClr val="4F4F4F"/>
              </a:solidFill>
              <a:highlight>
                <a:srgbClr val="EEEEEE"/>
              </a:highlight>
              <a:latin typeface="Arial"/>
              <a:ea typeface="Arial"/>
              <a:cs typeface="Arial"/>
              <a:sym typeface="Arial"/>
            </a:endParaRPr>
          </a:p>
        </p:txBody>
      </p:sp>
      <p:sp>
        <p:nvSpPr>
          <p:cNvPr id="315" name="Google Shape;315;p50"/>
          <p:cNvSpPr txBox="1"/>
          <p:nvPr/>
        </p:nvSpPr>
        <p:spPr>
          <a:xfrm>
            <a:off x="939900" y="4203600"/>
            <a:ext cx="7548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Roboto"/>
                <a:ea typeface="Roboto"/>
                <a:cs typeface="Roboto"/>
                <a:sym typeface="Roboto"/>
              </a:rPr>
              <a:t>The number of people experiencing homelessness in Emergency Shelter and Transitional Housing projects annually.</a:t>
            </a:r>
            <a:endParaRPr>
              <a:solidFill>
                <a:schemeClr val="lt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1"/>
          <p:cNvSpPr txBox="1"/>
          <p:nvPr>
            <p:ph type="title"/>
          </p:nvPr>
        </p:nvSpPr>
        <p:spPr>
          <a:xfrm>
            <a:off x="311700" y="344400"/>
            <a:ext cx="3127500" cy="19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Measure 3: Number of Homeless Persons</a:t>
            </a:r>
            <a:endParaRPr sz="2400"/>
          </a:p>
        </p:txBody>
      </p:sp>
      <p:sp>
        <p:nvSpPr>
          <p:cNvPr id="321" name="Google Shape;321;p51"/>
          <p:cNvSpPr txBox="1"/>
          <p:nvPr>
            <p:ph idx="1" type="body"/>
          </p:nvPr>
        </p:nvSpPr>
        <p:spPr>
          <a:xfrm>
            <a:off x="311700" y="2411167"/>
            <a:ext cx="3127500" cy="3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rPr>
              <a:t>The overall number of homeless persons in Emergency Shelter(ES) and Transitional Housing(TH) increased by 163 in 2022, but is still well below pre-pandemic levels. </a:t>
            </a:r>
            <a:endParaRPr sz="1200">
              <a:solidFill>
                <a:schemeClr val="lt1"/>
              </a:solidFill>
            </a:endParaRPr>
          </a:p>
          <a:p>
            <a:pPr indent="0" lvl="0" marL="0" rtl="0" algn="l">
              <a:spcBef>
                <a:spcPts val="1600"/>
              </a:spcBef>
              <a:spcAft>
                <a:spcPts val="0"/>
              </a:spcAft>
              <a:buNone/>
            </a:pPr>
            <a:r>
              <a:t/>
            </a:r>
            <a:endParaRPr sz="1200">
              <a:solidFill>
                <a:schemeClr val="lt1"/>
              </a:solidFill>
            </a:endParaRPr>
          </a:p>
          <a:p>
            <a:pPr indent="0" lvl="0" marL="0" rtl="0" algn="l">
              <a:spcBef>
                <a:spcPts val="1600"/>
              </a:spcBef>
              <a:spcAft>
                <a:spcPts val="1600"/>
              </a:spcAft>
              <a:buNone/>
            </a:pPr>
            <a:r>
              <a:rPr lang="en-US" sz="1200">
                <a:solidFill>
                  <a:schemeClr val="lt1"/>
                </a:solidFill>
              </a:rPr>
              <a:t>The 2022 PIT count identified 2151 homeless persons in Emergency Shelter (ES), Transitional Housing (TH), and Unsheltered (UN) on the streets. This is an </a:t>
            </a:r>
            <a:r>
              <a:rPr lang="en-US" sz="1200" u="sng">
                <a:solidFill>
                  <a:schemeClr val="lt1"/>
                </a:solidFill>
              </a:rPr>
              <a:t>increase </a:t>
            </a:r>
            <a:r>
              <a:rPr lang="en-US" sz="1200">
                <a:solidFill>
                  <a:schemeClr val="lt1"/>
                </a:solidFill>
              </a:rPr>
              <a:t>from prior years.</a:t>
            </a:r>
            <a:endParaRPr sz="1200">
              <a:solidFill>
                <a:schemeClr val="lt1"/>
              </a:solidFill>
            </a:endParaRPr>
          </a:p>
        </p:txBody>
      </p:sp>
      <p:pic>
        <p:nvPicPr>
          <p:cNvPr id="322" name="Google Shape;322;p51"/>
          <p:cNvPicPr preferRelativeResize="0"/>
          <p:nvPr/>
        </p:nvPicPr>
        <p:blipFill>
          <a:blip r:embed="rId3">
            <a:alphaModFix/>
          </a:blip>
          <a:stretch>
            <a:fillRect/>
          </a:stretch>
        </p:blipFill>
        <p:spPr>
          <a:xfrm>
            <a:off x="3927850" y="178923"/>
            <a:ext cx="4949724" cy="2975100"/>
          </a:xfrm>
          <a:prstGeom prst="rect">
            <a:avLst/>
          </a:prstGeom>
          <a:noFill/>
          <a:ln>
            <a:noFill/>
          </a:ln>
        </p:spPr>
      </p:pic>
      <p:pic>
        <p:nvPicPr>
          <p:cNvPr id="323" name="Google Shape;323;p51"/>
          <p:cNvPicPr preferRelativeResize="0"/>
          <p:nvPr/>
        </p:nvPicPr>
        <p:blipFill>
          <a:blip r:embed="rId4">
            <a:alphaModFix/>
          </a:blip>
          <a:stretch>
            <a:fillRect/>
          </a:stretch>
        </p:blipFill>
        <p:spPr>
          <a:xfrm>
            <a:off x="3927850" y="3429000"/>
            <a:ext cx="4949722" cy="2975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7" name="Shape 327"/>
        <p:cNvGrpSpPr/>
        <p:nvPr/>
      </p:nvGrpSpPr>
      <p:grpSpPr>
        <a:xfrm>
          <a:off x="0" y="0"/>
          <a:ext cx="0" cy="0"/>
          <a:chOff x="0" y="0"/>
          <a:chExt cx="0" cy="0"/>
        </a:xfrm>
      </p:grpSpPr>
      <p:sp>
        <p:nvSpPr>
          <p:cNvPr id="328" name="Google Shape;328;p52"/>
          <p:cNvSpPr txBox="1"/>
          <p:nvPr>
            <p:ph type="title"/>
          </p:nvPr>
        </p:nvSpPr>
        <p:spPr>
          <a:xfrm>
            <a:off x="530550" y="1064800"/>
            <a:ext cx="8082900" cy="47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rPr>
              <a:t>Employment and Income Growth</a:t>
            </a:r>
            <a:r>
              <a:rPr b="1" lang="en-US" sz="4200"/>
              <a:t> </a:t>
            </a:r>
            <a:endParaRPr b="1" sz="4200"/>
          </a:p>
          <a:p>
            <a:pPr indent="0" lvl="0" marL="0" rtl="0" algn="l">
              <a:spcBef>
                <a:spcPts val="0"/>
              </a:spcBef>
              <a:spcAft>
                <a:spcPts val="0"/>
              </a:spcAft>
              <a:buNone/>
            </a:pPr>
            <a:r>
              <a:t/>
            </a:r>
            <a:endParaRPr sz="2200"/>
          </a:p>
          <a:p>
            <a:pPr indent="0" lvl="0" marL="0" rtl="0" algn="l">
              <a:spcBef>
                <a:spcPts val="0"/>
              </a:spcBef>
              <a:spcAft>
                <a:spcPts val="0"/>
              </a:spcAft>
              <a:buNone/>
            </a:pPr>
            <a:r>
              <a:t/>
            </a:r>
            <a:endParaRPr sz="1100">
              <a:solidFill>
                <a:srgbClr val="4F4F4F"/>
              </a:solidFill>
              <a:highlight>
                <a:srgbClr val="EEEEEE"/>
              </a:highlight>
              <a:latin typeface="Arial"/>
              <a:ea typeface="Arial"/>
              <a:cs typeface="Arial"/>
              <a:sym typeface="Arial"/>
            </a:endParaRPr>
          </a:p>
        </p:txBody>
      </p:sp>
      <p:sp>
        <p:nvSpPr>
          <p:cNvPr id="329" name="Google Shape;329;p52"/>
          <p:cNvSpPr txBox="1"/>
          <p:nvPr/>
        </p:nvSpPr>
        <p:spPr>
          <a:xfrm>
            <a:off x="999100" y="4026000"/>
            <a:ext cx="7038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Roboto"/>
                <a:ea typeface="Roboto"/>
                <a:cs typeface="Roboto"/>
                <a:sym typeface="Roboto"/>
              </a:rPr>
              <a:t>The percentage of people who increase their income while enrolled in a Rapid ReHousing or Permanent Supportive Housing project.</a:t>
            </a:r>
            <a:endParaRPr>
              <a:solidFill>
                <a:schemeClr val="lt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3" name="Shape 333"/>
        <p:cNvGrpSpPr/>
        <p:nvPr/>
      </p:nvGrpSpPr>
      <p:grpSpPr>
        <a:xfrm>
          <a:off x="0" y="0"/>
          <a:ext cx="0" cy="0"/>
          <a:chOff x="0" y="0"/>
          <a:chExt cx="0" cy="0"/>
        </a:xfrm>
      </p:grpSpPr>
      <p:sp>
        <p:nvSpPr>
          <p:cNvPr id="334" name="Google Shape;334;p53"/>
          <p:cNvSpPr txBox="1"/>
          <p:nvPr>
            <p:ph type="title"/>
          </p:nvPr>
        </p:nvSpPr>
        <p:spPr>
          <a:xfrm>
            <a:off x="311700" y="344400"/>
            <a:ext cx="3127500" cy="19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Measure 4: Increases in Income</a:t>
            </a:r>
            <a:endParaRPr sz="2400"/>
          </a:p>
        </p:txBody>
      </p:sp>
      <p:sp>
        <p:nvSpPr>
          <p:cNvPr id="335" name="Google Shape;335;p53"/>
          <p:cNvSpPr txBox="1"/>
          <p:nvPr>
            <p:ph idx="1" type="body"/>
          </p:nvPr>
        </p:nvSpPr>
        <p:spPr>
          <a:xfrm>
            <a:off x="311700" y="2312800"/>
            <a:ext cx="3127500" cy="3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rPr>
              <a:t>Overall, income increases for people enrolled in CoC-Funded housing programs </a:t>
            </a:r>
            <a:r>
              <a:rPr lang="en-US" sz="1200" u="sng">
                <a:solidFill>
                  <a:schemeClr val="lt1"/>
                </a:solidFill>
              </a:rPr>
              <a:t>decreased</a:t>
            </a:r>
            <a:r>
              <a:rPr lang="en-US" sz="1200">
                <a:solidFill>
                  <a:schemeClr val="lt1"/>
                </a:solidFill>
              </a:rPr>
              <a:t> slightly. </a:t>
            </a:r>
            <a:endParaRPr sz="1200">
              <a:solidFill>
                <a:schemeClr val="lt1"/>
              </a:solidFill>
            </a:endParaRPr>
          </a:p>
          <a:p>
            <a:pPr indent="0" lvl="0" marL="0" rtl="0" algn="l">
              <a:spcBef>
                <a:spcPts val="1600"/>
              </a:spcBef>
              <a:spcAft>
                <a:spcPts val="0"/>
              </a:spcAft>
              <a:buNone/>
            </a:pPr>
            <a:r>
              <a:rPr lang="en-US" sz="1200">
                <a:solidFill>
                  <a:schemeClr val="lt1"/>
                </a:solidFill>
              </a:rPr>
              <a:t>Total Number of People with Increased Income:</a:t>
            </a:r>
            <a:endParaRPr sz="1200">
              <a:solidFill>
                <a:schemeClr val="lt1"/>
              </a:solidFill>
            </a:endParaRPr>
          </a:p>
          <a:p>
            <a:pPr indent="-304800" lvl="0" marL="457200" rtl="0" algn="l">
              <a:spcBef>
                <a:spcPts val="1600"/>
              </a:spcBef>
              <a:spcAft>
                <a:spcPts val="0"/>
              </a:spcAft>
              <a:buClr>
                <a:schemeClr val="lt1"/>
              </a:buClr>
              <a:buSzPts val="1200"/>
              <a:buChar char="●"/>
            </a:pPr>
            <a:r>
              <a:rPr lang="en-US" sz="1200">
                <a:solidFill>
                  <a:schemeClr val="lt1"/>
                </a:solidFill>
              </a:rPr>
              <a:t>Employment (Stayers): 30</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Employment (Leavers): 31</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Non-employment (Stayers): 232</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Non-employment (Leavers): 47</a:t>
            </a:r>
            <a:endParaRPr sz="1200">
              <a:solidFill>
                <a:schemeClr val="lt1"/>
              </a:solidFill>
            </a:endParaRPr>
          </a:p>
          <a:p>
            <a:pPr indent="0" lvl="0" marL="0" rtl="0" algn="l">
              <a:spcBef>
                <a:spcPts val="1600"/>
              </a:spcBef>
              <a:spcAft>
                <a:spcPts val="0"/>
              </a:spcAft>
              <a:buNone/>
            </a:pPr>
            <a:r>
              <a:t/>
            </a:r>
            <a:endParaRPr sz="1200">
              <a:solidFill>
                <a:schemeClr val="lt1"/>
              </a:solidFill>
            </a:endParaRPr>
          </a:p>
          <a:p>
            <a:pPr indent="0" lvl="0" marL="0" rtl="0" algn="l">
              <a:spcBef>
                <a:spcPts val="1600"/>
              </a:spcBef>
              <a:spcAft>
                <a:spcPts val="1600"/>
              </a:spcAft>
              <a:buNone/>
            </a:pPr>
            <a:r>
              <a:t/>
            </a:r>
            <a:endParaRPr sz="1200">
              <a:solidFill>
                <a:schemeClr val="lt1"/>
              </a:solidFill>
            </a:endParaRPr>
          </a:p>
        </p:txBody>
      </p:sp>
      <p:pic>
        <p:nvPicPr>
          <p:cNvPr id="336" name="Google Shape;336;p53"/>
          <p:cNvPicPr preferRelativeResize="0"/>
          <p:nvPr/>
        </p:nvPicPr>
        <p:blipFill>
          <a:blip r:embed="rId3">
            <a:alphaModFix/>
          </a:blip>
          <a:stretch>
            <a:fillRect/>
          </a:stretch>
        </p:blipFill>
        <p:spPr>
          <a:xfrm>
            <a:off x="4446475" y="147733"/>
            <a:ext cx="4019624" cy="2416050"/>
          </a:xfrm>
          <a:prstGeom prst="rect">
            <a:avLst/>
          </a:prstGeom>
          <a:noFill/>
          <a:ln>
            <a:noFill/>
          </a:ln>
        </p:spPr>
      </p:pic>
      <p:pic>
        <p:nvPicPr>
          <p:cNvPr id="337" name="Google Shape;337;p53"/>
          <p:cNvPicPr preferRelativeResize="0"/>
          <p:nvPr/>
        </p:nvPicPr>
        <p:blipFill>
          <a:blip r:embed="rId4">
            <a:alphaModFix/>
          </a:blip>
          <a:stretch>
            <a:fillRect/>
          </a:stretch>
        </p:blipFill>
        <p:spPr>
          <a:xfrm>
            <a:off x="4446472" y="3460267"/>
            <a:ext cx="4019628" cy="2416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4"/>
          <p:cNvSpPr txBox="1"/>
          <p:nvPr>
            <p:ph type="title"/>
          </p:nvPr>
        </p:nvSpPr>
        <p:spPr>
          <a:xfrm>
            <a:off x="452275" y="867467"/>
            <a:ext cx="8082900" cy="47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chemeClr val="lt1"/>
                </a:solidFill>
              </a:rPr>
              <a:t>Number of People First-Time Homeless</a:t>
            </a:r>
            <a:r>
              <a:rPr b="1" lang="en-US"/>
              <a:t> </a:t>
            </a:r>
            <a:endParaRPr b="1"/>
          </a:p>
          <a:p>
            <a:pPr indent="0" lvl="0" marL="0" rtl="0" algn="l">
              <a:spcBef>
                <a:spcPts val="0"/>
              </a:spcBef>
              <a:spcAft>
                <a:spcPts val="0"/>
              </a:spcAft>
              <a:buNone/>
            </a:pPr>
            <a:r>
              <a:t/>
            </a:r>
            <a:endParaRPr sz="1400"/>
          </a:p>
          <a:p>
            <a:pPr indent="0" lvl="0" marL="0" rtl="0" algn="l">
              <a:spcBef>
                <a:spcPts val="0"/>
              </a:spcBef>
              <a:spcAft>
                <a:spcPts val="0"/>
              </a:spcAft>
              <a:buNone/>
            </a:pPr>
            <a:r>
              <a:t/>
            </a:r>
            <a:endParaRPr sz="1100">
              <a:solidFill>
                <a:srgbClr val="4F4F4F"/>
              </a:solidFill>
              <a:highlight>
                <a:srgbClr val="EEEEEE"/>
              </a:highlight>
              <a:latin typeface="Arial"/>
              <a:ea typeface="Arial"/>
              <a:cs typeface="Arial"/>
              <a:sym typeface="Arial"/>
            </a:endParaRPr>
          </a:p>
        </p:txBody>
      </p:sp>
      <p:sp>
        <p:nvSpPr>
          <p:cNvPr id="343" name="Google Shape;343;p54"/>
          <p:cNvSpPr txBox="1"/>
          <p:nvPr/>
        </p:nvSpPr>
        <p:spPr>
          <a:xfrm>
            <a:off x="895475" y="4006267"/>
            <a:ext cx="7245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Roboto"/>
                <a:ea typeface="Roboto"/>
                <a:cs typeface="Roboto"/>
                <a:sym typeface="Roboto"/>
              </a:rPr>
              <a:t>The number of people who  experienced homelessness for the first time (meaning they did not have any HMIS system engagement for at least two years prior).</a:t>
            </a:r>
            <a:endParaRPr>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8"/>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a:t>
            </a:r>
            <a:endParaRPr b="1" sz="3600">
              <a:solidFill>
                <a:srgbClr val="002060"/>
              </a:solidFill>
              <a:latin typeface="Cabin"/>
              <a:ea typeface="Cabin"/>
              <a:cs typeface="Cabin"/>
              <a:sym typeface="Cabin"/>
            </a:endParaRPr>
          </a:p>
        </p:txBody>
      </p:sp>
      <p:graphicFrame>
        <p:nvGraphicFramePr>
          <p:cNvPr id="135" name="Google Shape;135;p28"/>
          <p:cNvGraphicFramePr/>
          <p:nvPr/>
        </p:nvGraphicFramePr>
        <p:xfrm>
          <a:off x="680363" y="1234550"/>
          <a:ext cx="3000000" cy="3000000"/>
        </p:xfrm>
        <a:graphic>
          <a:graphicData uri="http://schemas.openxmlformats.org/drawingml/2006/table">
            <a:tbl>
              <a:tblPr>
                <a:noFill/>
                <a:tableStyleId>{3AAA1CA4-7EC7-4E6C-A7A5-885F4A5E5797}</a:tableStyleId>
              </a:tblPr>
              <a:tblGrid>
                <a:gridCol w="2461800"/>
                <a:gridCol w="5445175"/>
              </a:tblGrid>
              <a:tr h="457175">
                <a:tc>
                  <a:txBody>
                    <a:bodyPr/>
                    <a:lstStyle/>
                    <a:p>
                      <a:pPr indent="0" lvl="0" marL="0" rtl="0" algn="ctr">
                        <a:spcBef>
                          <a:spcPts val="0"/>
                        </a:spcBef>
                        <a:spcAft>
                          <a:spcPts val="0"/>
                        </a:spcAft>
                        <a:buNone/>
                      </a:pPr>
                      <a:r>
                        <a:rPr b="1" lang="en-US" sz="1800">
                          <a:solidFill>
                            <a:srgbClr val="E36C09"/>
                          </a:solidFill>
                        </a:rPr>
                        <a:t>Chair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Wyatt Haro | Miracle of Love</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Vice Chair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Vacant</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Secretary/Recorder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Vacant</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Brad Sefter | Health Care Center for the Homeless</a:t>
                      </a:r>
                      <a:endParaRPr sz="1800"/>
                    </a:p>
                  </a:txBody>
                  <a:tcPr marT="91425" marB="91425" marR="91425" marL="91425"/>
                </a:tc>
              </a:tr>
              <a:tr h="454400">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Latoya Sheffield | Wayne Densch</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Danielle Landaal | IDignity</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2"/>
                          </a:solidFill>
                        </a:rPr>
                        <a:t>Vacant</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2"/>
                          </a:solidFill>
                        </a:rPr>
                        <a:t>Vacant</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HMIS Team Liaison</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Brittney Behr | HSN - HMIS Project Coordinator</a:t>
                      </a:r>
                      <a:endParaRPr sz="1800"/>
                    </a:p>
                  </a:txBody>
                  <a:tcPr marT="91425" marB="91425" marR="91425" marL="914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5"/>
          <p:cNvSpPr txBox="1"/>
          <p:nvPr>
            <p:ph type="title"/>
          </p:nvPr>
        </p:nvSpPr>
        <p:spPr>
          <a:xfrm>
            <a:off x="311700" y="344400"/>
            <a:ext cx="3127500" cy="19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Measure 5: Number of Persons who Become Homeless for the First Time</a:t>
            </a:r>
            <a:endParaRPr sz="2200"/>
          </a:p>
        </p:txBody>
      </p:sp>
      <p:sp>
        <p:nvSpPr>
          <p:cNvPr id="349" name="Google Shape;349;p55"/>
          <p:cNvSpPr txBox="1"/>
          <p:nvPr>
            <p:ph idx="1" type="body"/>
          </p:nvPr>
        </p:nvSpPr>
        <p:spPr>
          <a:xfrm>
            <a:off x="311700" y="2411167"/>
            <a:ext cx="3127500" cy="3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rPr>
              <a:t>The number of persons experiencing homelessness for the first time decreased in 2022 by ~100 persons.</a:t>
            </a:r>
            <a:endParaRPr sz="1200">
              <a:solidFill>
                <a:schemeClr val="lt1"/>
              </a:solidFill>
            </a:endParaRPr>
          </a:p>
          <a:p>
            <a:pPr indent="0" lvl="0" marL="0" rtl="0" algn="l">
              <a:spcBef>
                <a:spcPts val="1600"/>
              </a:spcBef>
              <a:spcAft>
                <a:spcPts val="0"/>
              </a:spcAft>
              <a:buNone/>
            </a:pPr>
            <a:r>
              <a:t/>
            </a:r>
            <a:endParaRPr sz="1200">
              <a:solidFill>
                <a:schemeClr val="lt1"/>
              </a:solidFill>
            </a:endParaRPr>
          </a:p>
          <a:p>
            <a:pPr indent="0" lvl="0" marL="0" rtl="0" algn="l">
              <a:spcBef>
                <a:spcPts val="1600"/>
              </a:spcBef>
              <a:spcAft>
                <a:spcPts val="0"/>
              </a:spcAft>
              <a:buNone/>
            </a:pPr>
            <a:r>
              <a:rPr lang="en-US" sz="1200">
                <a:solidFill>
                  <a:schemeClr val="lt1"/>
                </a:solidFill>
              </a:rPr>
              <a:t>As a proportion of total enrollments in Emergency Shelter (ES), Transitional Housing (TH), and Permanent Housing (PH) projects, people experiencing homelessness for the first time make up ¾ of the homeless population.</a:t>
            </a:r>
            <a:endParaRPr sz="1200">
              <a:solidFill>
                <a:schemeClr val="lt1"/>
              </a:solidFill>
            </a:endParaRPr>
          </a:p>
          <a:p>
            <a:pPr indent="0" lvl="0" marL="457200" rtl="0" algn="l">
              <a:spcBef>
                <a:spcPts val="1600"/>
              </a:spcBef>
              <a:spcAft>
                <a:spcPts val="1600"/>
              </a:spcAft>
              <a:buNone/>
            </a:pPr>
            <a:r>
              <a:rPr lang="en-US" sz="1000"/>
              <a:t>first time.</a:t>
            </a:r>
            <a:endParaRPr sz="1000"/>
          </a:p>
        </p:txBody>
      </p:sp>
      <p:pic>
        <p:nvPicPr>
          <p:cNvPr id="350" name="Google Shape;350;p55"/>
          <p:cNvPicPr preferRelativeResize="0"/>
          <p:nvPr/>
        </p:nvPicPr>
        <p:blipFill>
          <a:blip r:embed="rId3">
            <a:alphaModFix/>
          </a:blip>
          <a:stretch>
            <a:fillRect/>
          </a:stretch>
        </p:blipFill>
        <p:spPr>
          <a:xfrm>
            <a:off x="4046023" y="97976"/>
            <a:ext cx="4630775" cy="2783375"/>
          </a:xfrm>
          <a:prstGeom prst="rect">
            <a:avLst/>
          </a:prstGeom>
          <a:noFill/>
          <a:ln>
            <a:noFill/>
          </a:ln>
        </p:spPr>
      </p:pic>
      <p:pic>
        <p:nvPicPr>
          <p:cNvPr id="351" name="Google Shape;351;p55"/>
          <p:cNvPicPr preferRelativeResize="0"/>
          <p:nvPr/>
        </p:nvPicPr>
        <p:blipFill>
          <a:blip r:embed="rId4">
            <a:alphaModFix/>
          </a:blip>
          <a:stretch>
            <a:fillRect/>
          </a:stretch>
        </p:blipFill>
        <p:spPr>
          <a:xfrm>
            <a:off x="4046024" y="3441876"/>
            <a:ext cx="4630775" cy="27833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6"/>
          <p:cNvSpPr txBox="1"/>
          <p:nvPr>
            <p:ph type="title"/>
          </p:nvPr>
        </p:nvSpPr>
        <p:spPr>
          <a:xfrm>
            <a:off x="530550" y="887200"/>
            <a:ext cx="8082900" cy="47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3300">
                <a:solidFill>
                  <a:schemeClr val="lt1"/>
                </a:solidFill>
              </a:rPr>
              <a:t>Permanent Housing Placement &amp; Retention</a:t>
            </a:r>
            <a:r>
              <a:rPr b="1" lang="en-US" sz="3900">
                <a:solidFill>
                  <a:schemeClr val="lt1"/>
                </a:solidFill>
              </a:rPr>
              <a:t> </a:t>
            </a:r>
            <a:endParaRPr b="1" sz="3900">
              <a:solidFill>
                <a:schemeClr val="lt1"/>
              </a:solidFill>
            </a:endParaRPr>
          </a:p>
          <a:p>
            <a:pPr indent="0" lvl="0" marL="0" rtl="0" algn="l">
              <a:spcBef>
                <a:spcPts val="0"/>
              </a:spcBef>
              <a:spcAft>
                <a:spcPts val="0"/>
              </a:spcAft>
              <a:buNone/>
            </a:pPr>
            <a:r>
              <a:t/>
            </a:r>
            <a:endParaRPr sz="3000">
              <a:solidFill>
                <a:schemeClr val="lt1"/>
              </a:solidFill>
            </a:endParaRPr>
          </a:p>
          <a:p>
            <a:pPr indent="0" lvl="0" marL="0" rtl="0" algn="l">
              <a:spcBef>
                <a:spcPts val="0"/>
              </a:spcBef>
              <a:spcAft>
                <a:spcPts val="0"/>
              </a:spcAft>
              <a:buNone/>
            </a:pPr>
            <a:r>
              <a:t/>
            </a:r>
            <a:endParaRPr sz="1400">
              <a:solidFill>
                <a:schemeClr val="lt1"/>
              </a:solidFill>
            </a:endParaRPr>
          </a:p>
          <a:p>
            <a:pPr indent="0" lvl="0" marL="0" rtl="0" algn="l">
              <a:spcBef>
                <a:spcPts val="0"/>
              </a:spcBef>
              <a:spcAft>
                <a:spcPts val="0"/>
              </a:spcAft>
              <a:buNone/>
            </a:pPr>
            <a:r>
              <a:t/>
            </a:r>
            <a:endParaRPr sz="1100">
              <a:solidFill>
                <a:srgbClr val="4F4F4F"/>
              </a:solidFill>
              <a:highlight>
                <a:srgbClr val="EEEEEE"/>
              </a:highlight>
              <a:latin typeface="Arial"/>
              <a:ea typeface="Arial"/>
              <a:cs typeface="Arial"/>
              <a:sym typeface="Arial"/>
            </a:endParaRPr>
          </a:p>
        </p:txBody>
      </p:sp>
      <p:sp>
        <p:nvSpPr>
          <p:cNvPr id="357" name="Google Shape;357;p56"/>
          <p:cNvSpPr txBox="1"/>
          <p:nvPr/>
        </p:nvSpPr>
        <p:spPr>
          <a:xfrm>
            <a:off x="1317325" y="3986533"/>
            <a:ext cx="6623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Roboto"/>
                <a:ea typeface="Roboto"/>
                <a:cs typeface="Roboto"/>
                <a:sym typeface="Roboto"/>
              </a:rPr>
              <a:t>The percentage of people who exit to positive destinations, such as movement from the streets to shelters, placement into permanent housing, or retention of a Permanent Supportive Housing placement. </a:t>
            </a:r>
            <a:endParaRPr>
              <a:solidFill>
                <a:schemeClr val="lt1"/>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7"/>
          <p:cNvSpPr txBox="1"/>
          <p:nvPr>
            <p:ph type="title"/>
          </p:nvPr>
        </p:nvSpPr>
        <p:spPr>
          <a:xfrm>
            <a:off x="311700" y="344400"/>
            <a:ext cx="3127500" cy="151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000"/>
              <a:t>Measure 7: Permanent Housing Placement &amp; Retention</a:t>
            </a:r>
            <a:endParaRPr sz="2000"/>
          </a:p>
        </p:txBody>
      </p:sp>
      <p:sp>
        <p:nvSpPr>
          <p:cNvPr id="363" name="Google Shape;363;p57"/>
          <p:cNvSpPr txBox="1"/>
          <p:nvPr>
            <p:ph idx="1" type="body"/>
          </p:nvPr>
        </p:nvSpPr>
        <p:spPr>
          <a:xfrm>
            <a:off x="311700" y="1947700"/>
            <a:ext cx="3127500" cy="466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rPr>
              <a:t>Street Outreach (SO) projects had a positive exit rate of 74%. </a:t>
            </a:r>
            <a:endParaRPr sz="1200">
              <a:solidFill>
                <a:schemeClr val="lt1"/>
              </a:solidFill>
            </a:endParaRPr>
          </a:p>
          <a:p>
            <a:pPr indent="-304800" lvl="0" marL="457200" rtl="0" algn="l">
              <a:spcBef>
                <a:spcPts val="1600"/>
              </a:spcBef>
              <a:spcAft>
                <a:spcPts val="0"/>
              </a:spcAft>
              <a:buClr>
                <a:schemeClr val="lt1"/>
              </a:buClr>
              <a:buSzPts val="1200"/>
              <a:buChar char="●"/>
            </a:pPr>
            <a:r>
              <a:rPr lang="en-US" sz="1200">
                <a:solidFill>
                  <a:schemeClr val="lt1"/>
                </a:solidFill>
              </a:rPr>
              <a:t>42% of positive exits were to housing destinations</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58% of positive exits were to temporary situations</a:t>
            </a:r>
            <a:endParaRPr sz="1200">
              <a:solidFill>
                <a:schemeClr val="lt1"/>
              </a:solidFill>
            </a:endParaRPr>
          </a:p>
          <a:p>
            <a:pPr indent="0" lvl="0" marL="0" rtl="0" algn="l">
              <a:spcBef>
                <a:spcPts val="1600"/>
              </a:spcBef>
              <a:spcAft>
                <a:spcPts val="0"/>
              </a:spcAft>
              <a:buNone/>
            </a:pPr>
            <a:r>
              <a:rPr lang="en-US" sz="1200">
                <a:solidFill>
                  <a:schemeClr val="lt1"/>
                </a:solidFill>
              </a:rPr>
              <a:t>Emergency Shelter (ES), Transitional Housing (TH), and Rapid ReHousing (RRH) projects had a positive exit rate of 43%. </a:t>
            </a:r>
            <a:endParaRPr sz="1200">
              <a:solidFill>
                <a:schemeClr val="lt1"/>
              </a:solidFill>
            </a:endParaRPr>
          </a:p>
          <a:p>
            <a:pPr indent="0" lvl="0" marL="0" rtl="0" algn="l">
              <a:spcBef>
                <a:spcPts val="1600"/>
              </a:spcBef>
              <a:spcAft>
                <a:spcPts val="1600"/>
              </a:spcAft>
              <a:buNone/>
            </a:pPr>
            <a:r>
              <a:rPr lang="en-US" sz="1200">
                <a:solidFill>
                  <a:schemeClr val="lt1"/>
                </a:solidFill>
              </a:rPr>
              <a:t>97% of persons housed in Permanent Supportive Housing (PSH) projects retained their permanent housing or moved into other permanent housing. </a:t>
            </a:r>
            <a:endParaRPr sz="1200">
              <a:solidFill>
                <a:schemeClr val="lt1"/>
              </a:solidFill>
            </a:endParaRPr>
          </a:p>
        </p:txBody>
      </p:sp>
      <p:pic>
        <p:nvPicPr>
          <p:cNvPr id="364" name="Google Shape;364;p57"/>
          <p:cNvPicPr preferRelativeResize="0"/>
          <p:nvPr/>
        </p:nvPicPr>
        <p:blipFill>
          <a:blip r:embed="rId3">
            <a:alphaModFix/>
          </a:blip>
          <a:stretch>
            <a:fillRect/>
          </a:stretch>
        </p:blipFill>
        <p:spPr>
          <a:xfrm>
            <a:off x="3901975" y="3466875"/>
            <a:ext cx="4899551" cy="2944950"/>
          </a:xfrm>
          <a:prstGeom prst="rect">
            <a:avLst/>
          </a:prstGeom>
          <a:noFill/>
          <a:ln>
            <a:noFill/>
          </a:ln>
        </p:spPr>
      </p:pic>
      <p:pic>
        <p:nvPicPr>
          <p:cNvPr id="365" name="Google Shape;365;p57"/>
          <p:cNvPicPr preferRelativeResize="0"/>
          <p:nvPr/>
        </p:nvPicPr>
        <p:blipFill>
          <a:blip r:embed="rId4">
            <a:alphaModFix/>
          </a:blip>
          <a:stretch>
            <a:fillRect/>
          </a:stretch>
        </p:blipFill>
        <p:spPr>
          <a:xfrm>
            <a:off x="3901975" y="195449"/>
            <a:ext cx="4899551" cy="29449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9" name="Shape 369"/>
        <p:cNvGrpSpPr/>
        <p:nvPr/>
      </p:nvGrpSpPr>
      <p:grpSpPr>
        <a:xfrm>
          <a:off x="0" y="0"/>
          <a:ext cx="0" cy="0"/>
          <a:chOff x="0" y="0"/>
          <a:chExt cx="0" cy="0"/>
        </a:xfrm>
      </p:grpSpPr>
      <p:sp>
        <p:nvSpPr>
          <p:cNvPr id="370" name="Google Shape;370;p58"/>
          <p:cNvSpPr txBox="1"/>
          <p:nvPr>
            <p:ph type="title"/>
          </p:nvPr>
        </p:nvSpPr>
        <p:spPr>
          <a:xfrm>
            <a:off x="1448100" y="443133"/>
            <a:ext cx="6247800" cy="47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Data Quality</a:t>
            </a:r>
            <a:endParaRPr>
              <a:solidFill>
                <a:schemeClr val="lt1"/>
              </a:solidFill>
            </a:endParaRPr>
          </a:p>
        </p:txBody>
      </p:sp>
      <p:sp>
        <p:nvSpPr>
          <p:cNvPr id="371" name="Google Shape;371;p58"/>
          <p:cNvSpPr txBox="1"/>
          <p:nvPr/>
        </p:nvSpPr>
        <p:spPr>
          <a:xfrm>
            <a:off x="2013000" y="3680633"/>
            <a:ext cx="5424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Roboto"/>
                <a:ea typeface="Roboto"/>
                <a:cs typeface="Roboto"/>
                <a:sym typeface="Roboto"/>
              </a:rPr>
              <a:t>For SPMs, Data Quality is measured by the amount of exit destinations that are “unknown” or cannot be calculated due to errors. Low error rate means higher Data Quality.</a:t>
            </a:r>
            <a:endParaRPr>
              <a:solidFill>
                <a:schemeClr val="lt1"/>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5" name="Shape 375"/>
        <p:cNvGrpSpPr/>
        <p:nvPr/>
      </p:nvGrpSpPr>
      <p:grpSpPr>
        <a:xfrm>
          <a:off x="0" y="0"/>
          <a:ext cx="0" cy="0"/>
          <a:chOff x="0" y="0"/>
          <a:chExt cx="0" cy="0"/>
        </a:xfrm>
      </p:grpSpPr>
      <p:sp>
        <p:nvSpPr>
          <p:cNvPr id="376" name="Google Shape;376;p59"/>
          <p:cNvSpPr txBox="1"/>
          <p:nvPr>
            <p:ph type="title"/>
          </p:nvPr>
        </p:nvSpPr>
        <p:spPr>
          <a:xfrm>
            <a:off x="268275" y="-240200"/>
            <a:ext cx="5334900" cy="165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sz="2200"/>
              <a:t>Data Quality 2018-2021</a:t>
            </a:r>
            <a:endParaRPr sz="2200"/>
          </a:p>
        </p:txBody>
      </p:sp>
      <p:sp>
        <p:nvSpPr>
          <p:cNvPr id="377" name="Google Shape;377;p59"/>
          <p:cNvSpPr txBox="1"/>
          <p:nvPr>
            <p:ph idx="1" type="body"/>
          </p:nvPr>
        </p:nvSpPr>
        <p:spPr>
          <a:xfrm>
            <a:off x="203475" y="1906133"/>
            <a:ext cx="2417700" cy="41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rPr>
              <a:t>2022 Total Exit Destination Errors:</a:t>
            </a:r>
            <a:endParaRPr sz="1200">
              <a:solidFill>
                <a:schemeClr val="lt1"/>
              </a:solidFill>
            </a:endParaRPr>
          </a:p>
          <a:p>
            <a:pPr indent="0" lvl="0" marL="0" rtl="0" algn="l">
              <a:spcBef>
                <a:spcPts val="1600"/>
              </a:spcBef>
              <a:spcAft>
                <a:spcPts val="0"/>
              </a:spcAft>
              <a:buNone/>
            </a:pPr>
            <a:r>
              <a:rPr lang="en-US" sz="1200">
                <a:solidFill>
                  <a:schemeClr val="lt1"/>
                </a:solidFill>
              </a:rPr>
              <a:t>Emergency Shelter (ES): </a:t>
            </a:r>
            <a:r>
              <a:rPr lang="en-US" sz="1200">
                <a:solidFill>
                  <a:srgbClr val="FFFF00"/>
                </a:solidFill>
              </a:rPr>
              <a:t>365</a:t>
            </a:r>
            <a:endParaRPr sz="1200">
              <a:solidFill>
                <a:srgbClr val="FFFF00"/>
              </a:solidFill>
            </a:endParaRPr>
          </a:p>
          <a:p>
            <a:pPr indent="0" lvl="0" marL="0" rtl="0" algn="l">
              <a:spcBef>
                <a:spcPts val="1600"/>
              </a:spcBef>
              <a:spcAft>
                <a:spcPts val="0"/>
              </a:spcAft>
              <a:buNone/>
            </a:pPr>
            <a:r>
              <a:rPr lang="en-US" sz="1200">
                <a:solidFill>
                  <a:schemeClr val="lt1"/>
                </a:solidFill>
              </a:rPr>
              <a:t>Transitional Housing (TH): </a:t>
            </a:r>
            <a:r>
              <a:rPr lang="en-US" sz="1200">
                <a:solidFill>
                  <a:srgbClr val="FFFF00"/>
                </a:solidFill>
              </a:rPr>
              <a:t>37</a:t>
            </a:r>
            <a:endParaRPr sz="1200">
              <a:solidFill>
                <a:srgbClr val="FFFF00"/>
              </a:solidFill>
            </a:endParaRPr>
          </a:p>
          <a:p>
            <a:pPr indent="0" lvl="0" marL="0" rtl="0" algn="l">
              <a:spcBef>
                <a:spcPts val="1600"/>
              </a:spcBef>
              <a:spcAft>
                <a:spcPts val="0"/>
              </a:spcAft>
              <a:buNone/>
            </a:pPr>
            <a:r>
              <a:rPr lang="en-US" sz="1200">
                <a:solidFill>
                  <a:schemeClr val="lt1"/>
                </a:solidFill>
              </a:rPr>
              <a:t>Rapid Rehousing (RRH): </a:t>
            </a:r>
            <a:r>
              <a:rPr lang="en-US" sz="1200">
                <a:solidFill>
                  <a:srgbClr val="FFFF00"/>
                </a:solidFill>
              </a:rPr>
              <a:t>102</a:t>
            </a:r>
            <a:endParaRPr sz="1200">
              <a:solidFill>
                <a:srgbClr val="FFFF00"/>
              </a:solidFill>
            </a:endParaRPr>
          </a:p>
          <a:p>
            <a:pPr indent="0" lvl="0" marL="0" rtl="0" algn="l">
              <a:spcBef>
                <a:spcPts val="1600"/>
              </a:spcBef>
              <a:spcAft>
                <a:spcPts val="0"/>
              </a:spcAft>
              <a:buNone/>
            </a:pPr>
            <a:r>
              <a:rPr lang="en-US" sz="1200">
                <a:solidFill>
                  <a:schemeClr val="lt1"/>
                </a:solidFill>
              </a:rPr>
              <a:t>Permanent Housing Housing (PSH): 14</a:t>
            </a:r>
            <a:endParaRPr sz="1200">
              <a:solidFill>
                <a:schemeClr val="lt1"/>
              </a:solidFill>
            </a:endParaRPr>
          </a:p>
          <a:p>
            <a:pPr indent="0" lvl="0" marL="0" rtl="0" algn="l">
              <a:spcBef>
                <a:spcPts val="1600"/>
              </a:spcBef>
              <a:spcAft>
                <a:spcPts val="1600"/>
              </a:spcAft>
              <a:buNone/>
            </a:pPr>
            <a:r>
              <a:rPr lang="en-US" sz="1200">
                <a:solidFill>
                  <a:schemeClr val="lt1"/>
                </a:solidFill>
              </a:rPr>
              <a:t>Street Outreach (SO): </a:t>
            </a:r>
            <a:r>
              <a:rPr lang="en-US" sz="1200">
                <a:solidFill>
                  <a:srgbClr val="FFFF00"/>
                </a:solidFill>
              </a:rPr>
              <a:t>131</a:t>
            </a:r>
            <a:endParaRPr sz="1200">
              <a:solidFill>
                <a:srgbClr val="FFFF00"/>
              </a:solidFill>
            </a:endParaRPr>
          </a:p>
        </p:txBody>
      </p:sp>
      <p:graphicFrame>
        <p:nvGraphicFramePr>
          <p:cNvPr id="378" name="Google Shape;378;p59"/>
          <p:cNvGraphicFramePr/>
          <p:nvPr/>
        </p:nvGraphicFramePr>
        <p:xfrm>
          <a:off x="2865550" y="1906147"/>
          <a:ext cx="3000000" cy="3000000"/>
        </p:xfrm>
        <a:graphic>
          <a:graphicData uri="http://schemas.openxmlformats.org/drawingml/2006/table">
            <a:tbl>
              <a:tblPr>
                <a:noFill/>
                <a:tableStyleId>{3AAA1CA4-7EC7-4E6C-A7A5-885F4A5E5797}</a:tableStyleId>
              </a:tblPr>
              <a:tblGrid>
                <a:gridCol w="1134575"/>
                <a:gridCol w="1134575"/>
                <a:gridCol w="1134575"/>
                <a:gridCol w="1134575"/>
                <a:gridCol w="1134575"/>
              </a:tblGrid>
              <a:tr h="628925">
                <a:tc>
                  <a:txBody>
                    <a:bodyPr/>
                    <a:lstStyle/>
                    <a:p>
                      <a:pPr indent="0" lvl="0" marL="0" rtl="0" algn="l">
                        <a:spcBef>
                          <a:spcPts val="0"/>
                        </a:spcBef>
                        <a:spcAft>
                          <a:spcPts val="0"/>
                        </a:spcAft>
                        <a:buNone/>
                      </a:pPr>
                      <a:r>
                        <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1900">
                          <a:solidFill>
                            <a:schemeClr val="lt1"/>
                          </a:solidFill>
                        </a:rPr>
                        <a:t>2019</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1900">
                          <a:solidFill>
                            <a:schemeClr val="lt1"/>
                          </a:solidFill>
                        </a:rPr>
                        <a:t>2020</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1900">
                          <a:solidFill>
                            <a:schemeClr val="lt1"/>
                          </a:solidFill>
                        </a:rPr>
                        <a:t>2021</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1900">
                          <a:solidFill>
                            <a:schemeClr val="lt1"/>
                          </a:solidFill>
                        </a:rPr>
                        <a:t>2022</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628925">
                <a:tc>
                  <a:txBody>
                    <a:bodyPr/>
                    <a:lstStyle/>
                    <a:p>
                      <a:pPr indent="0" lvl="0" marL="0" rtl="0" algn="l">
                        <a:spcBef>
                          <a:spcPts val="0"/>
                        </a:spcBef>
                        <a:spcAft>
                          <a:spcPts val="0"/>
                        </a:spcAft>
                        <a:buNone/>
                      </a:pPr>
                      <a:r>
                        <a:rPr b="1" lang="en-US" sz="1900">
                          <a:solidFill>
                            <a:schemeClr val="lt1"/>
                          </a:solidFill>
                        </a:rPr>
                        <a:t>ES</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12%</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11%</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8%</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rgbClr val="FFFF00"/>
                          </a:solidFill>
                        </a:rPr>
                        <a:t>9%</a:t>
                      </a:r>
                      <a:endParaRPr b="1" sz="1900">
                        <a:solidFill>
                          <a:srgbClr val="FFFF00"/>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628925">
                <a:tc>
                  <a:txBody>
                    <a:bodyPr/>
                    <a:lstStyle/>
                    <a:p>
                      <a:pPr indent="0" lvl="0" marL="0" rtl="0" algn="l">
                        <a:spcBef>
                          <a:spcPts val="0"/>
                        </a:spcBef>
                        <a:spcAft>
                          <a:spcPts val="0"/>
                        </a:spcAft>
                        <a:buNone/>
                      </a:pPr>
                      <a:r>
                        <a:rPr b="1" lang="en-US" sz="1900">
                          <a:solidFill>
                            <a:schemeClr val="lt1"/>
                          </a:solidFill>
                        </a:rPr>
                        <a:t>TH</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7%</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13%</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8%</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rgbClr val="FFFF00"/>
                          </a:solidFill>
                        </a:rPr>
                        <a:t>10%</a:t>
                      </a:r>
                      <a:endParaRPr b="1" sz="1900">
                        <a:solidFill>
                          <a:srgbClr val="FFFF00"/>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628925">
                <a:tc>
                  <a:txBody>
                    <a:bodyPr/>
                    <a:lstStyle/>
                    <a:p>
                      <a:pPr indent="0" lvl="0" marL="0" rtl="0" algn="l">
                        <a:spcBef>
                          <a:spcPts val="0"/>
                        </a:spcBef>
                        <a:spcAft>
                          <a:spcPts val="0"/>
                        </a:spcAft>
                        <a:buNone/>
                      </a:pPr>
                      <a:r>
                        <a:rPr b="1" lang="en-US" sz="1900">
                          <a:solidFill>
                            <a:schemeClr val="lt1"/>
                          </a:solidFill>
                        </a:rPr>
                        <a:t>RRH</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5%</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4%</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4%</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rgbClr val="FFFF00"/>
                          </a:solidFill>
                        </a:rPr>
                        <a:t>6%</a:t>
                      </a:r>
                      <a:endParaRPr b="1" sz="1900">
                        <a:solidFill>
                          <a:srgbClr val="FFFF00"/>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628925">
                <a:tc>
                  <a:txBody>
                    <a:bodyPr/>
                    <a:lstStyle/>
                    <a:p>
                      <a:pPr indent="0" lvl="0" marL="0" rtl="0" algn="l">
                        <a:spcBef>
                          <a:spcPts val="0"/>
                        </a:spcBef>
                        <a:spcAft>
                          <a:spcPts val="0"/>
                        </a:spcAft>
                        <a:buNone/>
                      </a:pPr>
                      <a:r>
                        <a:rPr b="1" lang="en-US" sz="1900">
                          <a:solidFill>
                            <a:schemeClr val="lt1"/>
                          </a:solidFill>
                        </a:rPr>
                        <a:t>PSH</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10%</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4%</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16%</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12%</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628925">
                <a:tc>
                  <a:txBody>
                    <a:bodyPr/>
                    <a:lstStyle/>
                    <a:p>
                      <a:pPr indent="0" lvl="0" marL="0" rtl="0" algn="l">
                        <a:spcBef>
                          <a:spcPts val="0"/>
                        </a:spcBef>
                        <a:spcAft>
                          <a:spcPts val="0"/>
                        </a:spcAft>
                        <a:buNone/>
                      </a:pPr>
                      <a:r>
                        <a:rPr b="1" lang="en-US" sz="1900">
                          <a:solidFill>
                            <a:schemeClr val="lt1"/>
                          </a:solidFill>
                        </a:rPr>
                        <a:t>SO</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41%</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4%</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chemeClr val="lt1"/>
                          </a:solidFill>
                        </a:rPr>
                        <a:t>6%</a:t>
                      </a:r>
                      <a:endParaRPr b="1" sz="1900">
                        <a:solidFill>
                          <a:schemeClr val="lt1"/>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900">
                          <a:solidFill>
                            <a:srgbClr val="FFFF00"/>
                          </a:solidFill>
                        </a:rPr>
                        <a:t>11%</a:t>
                      </a:r>
                      <a:endParaRPr b="1" sz="1900">
                        <a:solidFill>
                          <a:srgbClr val="FFFF00"/>
                        </a:solidFill>
                      </a:endParaRPr>
                    </a:p>
                  </a:txBody>
                  <a:tcPr marT="121900" marB="121900"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0"/>
          <p:cNvSpPr txBox="1"/>
          <p:nvPr>
            <p:ph type="ctrTitle"/>
          </p:nvPr>
        </p:nvSpPr>
        <p:spPr>
          <a:xfrm>
            <a:off x="157725" y="595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HSN University Training</a:t>
            </a:r>
            <a:endParaRPr/>
          </a:p>
        </p:txBody>
      </p:sp>
      <p:sp>
        <p:nvSpPr>
          <p:cNvPr id="384" name="Google Shape;384;p60"/>
          <p:cNvSpPr txBox="1"/>
          <p:nvPr>
            <p:ph idx="1" type="subTitle"/>
          </p:nvPr>
        </p:nvSpPr>
        <p:spPr>
          <a:xfrm>
            <a:off x="670700" y="1400175"/>
            <a:ext cx="8232900" cy="5386500"/>
          </a:xfrm>
          <a:prstGeom prst="rect">
            <a:avLst/>
          </a:prstGeom>
        </p:spPr>
        <p:txBody>
          <a:bodyPr anchorCtr="0" anchor="t" bIns="91425" lIns="91425" spcFirstLastPara="1" rIns="91425" wrap="square" tIns="91425">
            <a:noAutofit/>
          </a:bodyPr>
          <a:lstStyle/>
          <a:p>
            <a:pPr indent="0" lvl="0" marL="457200" rtl="0" algn="ctr">
              <a:lnSpc>
                <a:spcPct val="100000"/>
              </a:lnSpc>
              <a:spcBef>
                <a:spcPts val="0"/>
              </a:spcBef>
              <a:spcAft>
                <a:spcPts val="0"/>
              </a:spcAft>
              <a:buNone/>
            </a:pPr>
            <a:r>
              <a:rPr b="1" lang="en-US" sz="1800">
                <a:solidFill>
                  <a:srgbClr val="002060"/>
                </a:solidFill>
                <a:latin typeface="Arial"/>
                <a:ea typeface="Arial"/>
                <a:cs typeface="Arial"/>
                <a:sym typeface="Arial"/>
              </a:rPr>
              <a:t>The new, self-guided virtual HMIS 101 course in HSN University was officially launched on February 6th, 2023. </a:t>
            </a:r>
            <a:endParaRPr b="1" sz="1800">
              <a:solidFill>
                <a:srgbClr val="002060"/>
              </a:solidFill>
              <a:latin typeface="Arial"/>
              <a:ea typeface="Arial"/>
              <a:cs typeface="Arial"/>
              <a:sym typeface="Arial"/>
            </a:endParaRPr>
          </a:p>
          <a:p>
            <a:pPr indent="0" lvl="0" marL="457200" rtl="0" algn="ctr">
              <a:lnSpc>
                <a:spcPct val="100000"/>
              </a:lnSpc>
              <a:spcBef>
                <a:spcPts val="1000"/>
              </a:spcBef>
              <a:spcAft>
                <a:spcPts val="0"/>
              </a:spcAft>
              <a:buNone/>
            </a:pPr>
            <a:r>
              <a:rPr b="1" lang="en-US" sz="1600">
                <a:solidFill>
                  <a:srgbClr val="002060"/>
                </a:solidFill>
                <a:highlight>
                  <a:srgbClr val="FFFF00"/>
                </a:highlight>
                <a:latin typeface="Arial"/>
                <a:ea typeface="Arial"/>
                <a:cs typeface="Arial"/>
                <a:sym typeface="Arial"/>
              </a:rPr>
              <a:t>To date, we have already had 12 successful course completions and more in progress right now!</a:t>
            </a:r>
            <a:endParaRPr b="1" sz="1600">
              <a:solidFill>
                <a:srgbClr val="002060"/>
              </a:solidFill>
              <a:highlight>
                <a:srgbClr val="FFFF00"/>
              </a:highlight>
              <a:latin typeface="Arial"/>
              <a:ea typeface="Arial"/>
              <a:cs typeface="Arial"/>
              <a:sym typeface="Arial"/>
            </a:endParaRPr>
          </a:p>
          <a:p>
            <a:pPr indent="0" lvl="0" marL="457200" rtl="0" algn="ctr">
              <a:lnSpc>
                <a:spcPct val="100000"/>
              </a:lnSpc>
              <a:spcBef>
                <a:spcPts val="1000"/>
              </a:spcBef>
              <a:spcAft>
                <a:spcPts val="0"/>
              </a:spcAft>
              <a:buNone/>
            </a:pPr>
            <a:r>
              <a:t/>
            </a:r>
            <a:endParaRPr b="1" sz="100">
              <a:solidFill>
                <a:srgbClr val="002060"/>
              </a:solidFill>
              <a:latin typeface="Arial"/>
              <a:ea typeface="Arial"/>
              <a:cs typeface="Arial"/>
              <a:sym typeface="Arial"/>
            </a:endParaRPr>
          </a:p>
          <a:p>
            <a:pPr indent="-330200" lvl="0" marL="457200" rtl="0" algn="l">
              <a:lnSpc>
                <a:spcPct val="100000"/>
              </a:lnSpc>
              <a:spcBef>
                <a:spcPts val="1000"/>
              </a:spcBef>
              <a:spcAft>
                <a:spcPts val="0"/>
              </a:spcAft>
              <a:buClr>
                <a:srgbClr val="002060"/>
              </a:buClr>
              <a:buSzPts val="1600"/>
              <a:buChar char="●"/>
            </a:pPr>
            <a:r>
              <a:rPr lang="en-US" sz="1600">
                <a:solidFill>
                  <a:srgbClr val="002060"/>
                </a:solidFill>
                <a:latin typeface="Arial"/>
                <a:ea typeface="Arial"/>
                <a:cs typeface="Arial"/>
                <a:sym typeface="Arial"/>
              </a:rPr>
              <a:t>No more waiting for 1st and 3rd Tuesday to train</a:t>
            </a:r>
            <a:endParaRPr sz="1600">
              <a:solidFill>
                <a:srgbClr val="002060"/>
              </a:solidFill>
              <a:latin typeface="Arial"/>
              <a:ea typeface="Arial"/>
              <a:cs typeface="Arial"/>
              <a:sym typeface="Arial"/>
            </a:endParaRPr>
          </a:p>
          <a:p>
            <a:pPr indent="-330200" lvl="0" marL="457200" rtl="0" algn="l">
              <a:lnSpc>
                <a:spcPct val="100000"/>
              </a:lnSpc>
              <a:spcBef>
                <a:spcPts val="0"/>
              </a:spcBef>
              <a:spcAft>
                <a:spcPts val="0"/>
              </a:spcAft>
              <a:buClr>
                <a:srgbClr val="002060"/>
              </a:buClr>
              <a:buSzPts val="1600"/>
              <a:buChar char="●"/>
            </a:pPr>
            <a:r>
              <a:rPr lang="en-US" sz="1600">
                <a:solidFill>
                  <a:srgbClr val="002060"/>
                </a:solidFill>
                <a:latin typeface="Arial"/>
                <a:ea typeface="Arial"/>
                <a:cs typeface="Arial"/>
                <a:sym typeface="Arial"/>
              </a:rPr>
              <a:t>Audio and visual support all throughout</a:t>
            </a:r>
            <a:endParaRPr sz="1600">
              <a:solidFill>
                <a:srgbClr val="002060"/>
              </a:solidFill>
              <a:latin typeface="Arial"/>
              <a:ea typeface="Arial"/>
              <a:cs typeface="Arial"/>
              <a:sym typeface="Arial"/>
            </a:endParaRPr>
          </a:p>
          <a:p>
            <a:pPr indent="-330200" lvl="0" marL="457200" rtl="0" algn="l">
              <a:lnSpc>
                <a:spcPct val="100000"/>
              </a:lnSpc>
              <a:spcBef>
                <a:spcPts val="0"/>
              </a:spcBef>
              <a:spcAft>
                <a:spcPts val="0"/>
              </a:spcAft>
              <a:buClr>
                <a:srgbClr val="002060"/>
              </a:buClr>
              <a:buSzPts val="1600"/>
              <a:buChar char="●"/>
            </a:pPr>
            <a:r>
              <a:rPr lang="en-US" sz="1600">
                <a:solidFill>
                  <a:srgbClr val="002060"/>
                </a:solidFill>
                <a:latin typeface="Arial"/>
                <a:ea typeface="Arial"/>
                <a:cs typeface="Arial"/>
                <a:sym typeface="Arial"/>
              </a:rPr>
              <a:t>Complete conveniently on your own schedule</a:t>
            </a:r>
            <a:endParaRPr sz="1600">
              <a:solidFill>
                <a:srgbClr val="002060"/>
              </a:solidFill>
              <a:latin typeface="Arial"/>
              <a:ea typeface="Arial"/>
              <a:cs typeface="Arial"/>
              <a:sym typeface="Arial"/>
            </a:endParaRPr>
          </a:p>
          <a:p>
            <a:pPr indent="-330200" lvl="0" marL="4572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Live support available</a:t>
            </a:r>
            <a:endParaRPr sz="1600">
              <a:solidFill>
                <a:srgbClr val="002060"/>
              </a:solidFill>
              <a:latin typeface="Arial"/>
              <a:ea typeface="Arial"/>
              <a:cs typeface="Arial"/>
              <a:sym typeface="Arial"/>
            </a:endParaRPr>
          </a:p>
          <a:p>
            <a:pPr indent="-330200" lvl="1" marL="13716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Zoom room open 1st and 3rd Tuesdays, as well as live support hours on Mon/Wed; Quick ticket response time</a:t>
            </a:r>
            <a:endParaRPr sz="1600">
              <a:solidFill>
                <a:srgbClr val="002060"/>
              </a:solidFill>
              <a:latin typeface="Arial"/>
              <a:ea typeface="Arial"/>
              <a:cs typeface="Arial"/>
              <a:sym typeface="Arial"/>
            </a:endParaRPr>
          </a:p>
          <a:p>
            <a:pPr indent="-330200" lvl="0" marL="4572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Live training still able to be scheduled as needed</a:t>
            </a:r>
            <a:endParaRPr sz="1600">
              <a:solidFill>
                <a:srgbClr val="002060"/>
              </a:solidFill>
              <a:latin typeface="Arial"/>
              <a:ea typeface="Arial"/>
              <a:cs typeface="Arial"/>
              <a:sym typeface="Arial"/>
            </a:endParaRPr>
          </a:p>
          <a:p>
            <a:pPr indent="-330200" lvl="0" marL="4572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Access to the live system provided 1-3 business days after requirements are met. </a:t>
            </a:r>
            <a:endParaRPr sz="1600">
              <a:solidFill>
                <a:srgbClr val="002060"/>
              </a:solidFill>
              <a:latin typeface="Arial"/>
              <a:ea typeface="Arial"/>
              <a:cs typeface="Arial"/>
              <a:sym typeface="Arial"/>
            </a:endParaRPr>
          </a:p>
          <a:p>
            <a:pPr indent="0" lvl="0" marL="0" rtl="0" algn="l">
              <a:lnSpc>
                <a:spcPct val="100000"/>
              </a:lnSpc>
              <a:spcBef>
                <a:spcPts val="1000"/>
              </a:spcBef>
              <a:spcAft>
                <a:spcPts val="0"/>
              </a:spcAft>
              <a:buNone/>
            </a:pPr>
            <a:r>
              <a:rPr b="1" lang="en-US" sz="1600">
                <a:solidFill>
                  <a:srgbClr val="002060"/>
                </a:solidFill>
                <a:latin typeface="Arial"/>
                <a:ea typeface="Arial"/>
                <a:cs typeface="Arial"/>
                <a:sym typeface="Arial"/>
              </a:rPr>
              <a:t>Requirements include:</a:t>
            </a:r>
            <a:endParaRPr b="1" sz="1600">
              <a:solidFill>
                <a:srgbClr val="002060"/>
              </a:solidFill>
              <a:latin typeface="Arial"/>
              <a:ea typeface="Arial"/>
              <a:cs typeface="Arial"/>
              <a:sym typeface="Arial"/>
            </a:endParaRPr>
          </a:p>
          <a:p>
            <a:pPr indent="-330200" lvl="1" marL="1371600" rtl="0" algn="l">
              <a:lnSpc>
                <a:spcPct val="100000"/>
              </a:lnSpc>
              <a:spcBef>
                <a:spcPts val="1000"/>
              </a:spcBef>
              <a:spcAft>
                <a:spcPts val="0"/>
              </a:spcAft>
              <a:buClr>
                <a:srgbClr val="002060"/>
              </a:buClr>
              <a:buSzPts val="1600"/>
              <a:buFont typeface="Arial"/>
              <a:buChar char="○"/>
            </a:pPr>
            <a:r>
              <a:rPr lang="en-US" sz="1600">
                <a:solidFill>
                  <a:srgbClr val="002060"/>
                </a:solidFill>
                <a:latin typeface="Arial"/>
                <a:ea typeface="Arial"/>
                <a:cs typeface="Arial"/>
                <a:sym typeface="Arial"/>
              </a:rPr>
              <a:t>Completion of all required course modules; </a:t>
            </a:r>
            <a:endParaRPr sz="1600">
              <a:solidFill>
                <a:srgbClr val="002060"/>
              </a:solidFill>
              <a:latin typeface="Arial"/>
              <a:ea typeface="Arial"/>
              <a:cs typeface="Arial"/>
              <a:sym typeface="Arial"/>
            </a:endParaRPr>
          </a:p>
          <a:p>
            <a:pPr indent="-330200" lvl="1" marL="13716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Demonstration knowledge in the practical portion of the training by completing required tasks/workflows in the HMIS training site;</a:t>
            </a:r>
            <a:endParaRPr sz="1600">
              <a:solidFill>
                <a:srgbClr val="002060"/>
              </a:solidFill>
              <a:latin typeface="Arial"/>
              <a:ea typeface="Arial"/>
              <a:cs typeface="Arial"/>
              <a:sym typeface="Arial"/>
            </a:endParaRPr>
          </a:p>
          <a:p>
            <a:pPr indent="-330200" lvl="1" marL="13716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Review, sign and submit the HMIS User Agreement</a:t>
            </a:r>
            <a:endParaRPr b="1" i="1" sz="1600">
              <a:solidFill>
                <a:srgbClr val="002060"/>
              </a:solidFill>
              <a:highlight>
                <a:srgbClr val="FFFF00"/>
              </a:highlight>
              <a:latin typeface="Arial"/>
              <a:ea typeface="Arial"/>
              <a:cs typeface="Arial"/>
              <a:sym typeface="Arial"/>
            </a:endParaRPr>
          </a:p>
          <a:p>
            <a:pPr indent="0" lvl="0" marL="0" marR="0" rtl="0" algn="l">
              <a:lnSpc>
                <a:spcPct val="150000"/>
              </a:lnSpc>
              <a:spcBef>
                <a:spcPts val="1000"/>
              </a:spcBef>
              <a:spcAft>
                <a:spcPts val="0"/>
              </a:spcAft>
              <a:buNone/>
            </a:pPr>
            <a:r>
              <a:t/>
            </a:r>
            <a:endParaRPr sz="2000">
              <a:solidFill>
                <a:srgbClr val="00206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1"/>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390" name="Google Shape;390;p61"/>
          <p:cNvSpPr txBox="1"/>
          <p:nvPr>
            <p:ph idx="1" type="body"/>
          </p:nvPr>
        </p:nvSpPr>
        <p:spPr>
          <a:xfrm>
            <a:off x="457200" y="595525"/>
            <a:ext cx="8229600" cy="5713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1700">
                <a:solidFill>
                  <a:schemeClr val="dk1"/>
                </a:solidFill>
              </a:rPr>
              <a:t>Our r</a:t>
            </a:r>
            <a:r>
              <a:rPr b="1" lang="en-US" sz="1700">
                <a:solidFill>
                  <a:schemeClr val="dk1"/>
                </a:solidFill>
              </a:rPr>
              <a:t>outine monthly training calendar:</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1st &amp; 3rd Tuesday: HMIS 101 New User Training (9a - 2p)</a:t>
            </a:r>
            <a:endParaRPr b="1" i="1" sz="1700">
              <a:solidFill>
                <a:schemeClr val="dk1"/>
              </a:solidFill>
            </a:endParaRPr>
          </a:p>
          <a:p>
            <a:pPr indent="0" lvl="0" marL="0" rtl="0" algn="l">
              <a:lnSpc>
                <a:spcPct val="115000"/>
              </a:lnSpc>
              <a:spcBef>
                <a:spcPts val="640"/>
              </a:spcBef>
              <a:spcAft>
                <a:spcPts val="0"/>
              </a:spcAft>
              <a:buNone/>
            </a:pPr>
            <a:r>
              <a:rPr lang="en-US" sz="1700">
                <a:solidFill>
                  <a:schemeClr val="dk1"/>
                </a:solidFill>
              </a:rPr>
              <a:t>2nd &amp; 4th Wednesday: HMIS 101/102 Refreshers (2p - 4p)</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3rd Tuesday: ClientTrack Introduction to Reports Training</a:t>
            </a:r>
            <a:r>
              <a:rPr lang="en-US" sz="1700">
                <a:solidFill>
                  <a:schemeClr val="dk1"/>
                </a:solidFill>
              </a:rPr>
              <a:t> (3p - 4:30p)</a:t>
            </a:r>
            <a:endParaRPr sz="1700">
              <a:solidFill>
                <a:schemeClr val="dk1"/>
              </a:solidFill>
            </a:endParaRPr>
          </a:p>
          <a:p>
            <a:pPr indent="0" lvl="0" marL="0" rtl="0" algn="l">
              <a:lnSpc>
                <a:spcPct val="115000"/>
              </a:lnSpc>
              <a:spcBef>
                <a:spcPts val="640"/>
              </a:spcBef>
              <a:spcAft>
                <a:spcPts val="0"/>
              </a:spcAft>
              <a:buClr>
                <a:schemeClr val="dk1"/>
              </a:buClr>
              <a:buSzPts val="1100"/>
              <a:buFont typeface="Arial"/>
              <a:buNone/>
            </a:pPr>
            <a:r>
              <a:rPr i="1" lang="en-US" sz="1700">
                <a:solidFill>
                  <a:schemeClr val="dk1"/>
                </a:solidFill>
              </a:rPr>
              <a:t>1st Thursday: Everyday Reporting in ClientTrack (10a - 11:30a)  </a:t>
            </a:r>
            <a:r>
              <a:rPr b="1" i="1" lang="en-US" sz="1700">
                <a:solidFill>
                  <a:schemeClr val="dk1"/>
                </a:solidFill>
              </a:rPr>
              <a:t>NEW</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3rd Thursday: APR/CAPER in ClientTrack (10a - 11:30a)</a:t>
            </a:r>
            <a:endParaRPr sz="1700">
              <a:solidFill>
                <a:schemeClr val="dk1"/>
              </a:solidFill>
            </a:endParaRPr>
          </a:p>
          <a:p>
            <a:pPr indent="0" lvl="0" marL="0" rtl="0" algn="l">
              <a:lnSpc>
                <a:spcPct val="115000"/>
              </a:lnSpc>
              <a:spcBef>
                <a:spcPts val="640"/>
              </a:spcBef>
              <a:spcAft>
                <a:spcPts val="0"/>
              </a:spcAft>
              <a:buNone/>
            </a:pPr>
            <a:r>
              <a:rPr b="1" lang="en-US" sz="1700">
                <a:solidFill>
                  <a:schemeClr val="dk1"/>
                </a:solidFill>
              </a:rPr>
              <a:t>Data Quality Workshops</a:t>
            </a:r>
            <a:endParaRPr b="1" sz="1700">
              <a:solidFill>
                <a:schemeClr val="dk1"/>
              </a:solidFill>
            </a:endParaRPr>
          </a:p>
          <a:p>
            <a:pPr indent="0" lvl="0" marL="0" rtl="0" algn="l">
              <a:lnSpc>
                <a:spcPct val="115000"/>
              </a:lnSpc>
              <a:spcBef>
                <a:spcPts val="640"/>
              </a:spcBef>
              <a:spcAft>
                <a:spcPts val="0"/>
              </a:spcAft>
              <a:buNone/>
            </a:pPr>
            <a:r>
              <a:rPr b="1" lang="en-US" sz="1700">
                <a:solidFill>
                  <a:schemeClr val="dk1"/>
                </a:solidFill>
              </a:rPr>
              <a:t>Monthly Session: </a:t>
            </a:r>
            <a:r>
              <a:rPr lang="en-US" sz="1700">
                <a:solidFill>
                  <a:schemeClr val="dk1"/>
                </a:solidFill>
              </a:rPr>
              <a:t>3rd Thursdays (1:30p - 3p)</a:t>
            </a:r>
            <a:r>
              <a:rPr b="1" lang="en-US" sz="1700">
                <a:solidFill>
                  <a:schemeClr val="dk1"/>
                </a:solidFill>
              </a:rPr>
              <a:t> </a:t>
            </a:r>
            <a:endParaRPr b="1" sz="1700">
              <a:solidFill>
                <a:schemeClr val="dk1"/>
              </a:solidFill>
            </a:endParaRPr>
          </a:p>
          <a:p>
            <a:pPr indent="0" lvl="0" marL="0" rtl="0" algn="l">
              <a:lnSpc>
                <a:spcPct val="115000"/>
              </a:lnSpc>
              <a:spcBef>
                <a:spcPts val="640"/>
              </a:spcBef>
              <a:spcAft>
                <a:spcPts val="0"/>
              </a:spcAft>
              <a:buNone/>
            </a:pPr>
            <a:r>
              <a:rPr i="1" lang="en-US" sz="1500">
                <a:solidFill>
                  <a:schemeClr val="dk1"/>
                </a:solidFill>
              </a:rPr>
              <a:t>* Additional training sessions may be requested as needed.</a:t>
            </a:r>
            <a:endParaRPr i="1" sz="1700">
              <a:solidFill>
                <a:schemeClr val="dk1"/>
              </a:solidFill>
            </a:endParaRPr>
          </a:p>
          <a:p>
            <a:pPr indent="0" lvl="0" marL="0" rtl="0" algn="l">
              <a:lnSpc>
                <a:spcPct val="115000"/>
              </a:lnSpc>
              <a:spcBef>
                <a:spcPts val="640"/>
              </a:spcBef>
              <a:spcAft>
                <a:spcPts val="0"/>
              </a:spcAft>
              <a:buNone/>
            </a:pPr>
            <a:r>
              <a:t/>
            </a:r>
            <a:endParaRPr i="1" sz="400">
              <a:solidFill>
                <a:schemeClr val="dk1"/>
              </a:solidFill>
            </a:endParaRPr>
          </a:p>
          <a:p>
            <a:pPr indent="0" lvl="0" marL="0" rtl="0" algn="l">
              <a:lnSpc>
                <a:spcPct val="115000"/>
              </a:lnSpc>
              <a:spcBef>
                <a:spcPts val="640"/>
              </a:spcBef>
              <a:spcAft>
                <a:spcPts val="0"/>
              </a:spcAft>
              <a:buNone/>
            </a:pPr>
            <a:r>
              <a:rPr lang="en-US" sz="1500" u="sng">
                <a:solidFill>
                  <a:schemeClr val="hlink"/>
                </a:solidFill>
                <a:hlinkClick r:id="rId3"/>
              </a:rPr>
              <a:t>Join</a:t>
            </a:r>
            <a:r>
              <a:rPr lang="en-US" sz="1500">
                <a:solidFill>
                  <a:schemeClr val="dk1"/>
                </a:solidFill>
              </a:rPr>
              <a:t> us for our office hours M/W from 1p - 2p for additional one-on-one HMIS support.</a:t>
            </a:r>
            <a:endParaRPr sz="1500">
              <a:solidFill>
                <a:schemeClr val="dk1"/>
              </a:solidFill>
            </a:endParaRPr>
          </a:p>
          <a:p>
            <a:pPr indent="0" lvl="0" marL="0" rtl="0" algn="l">
              <a:lnSpc>
                <a:spcPct val="115000"/>
              </a:lnSpc>
              <a:spcBef>
                <a:spcPts val="640"/>
              </a:spcBef>
              <a:spcAft>
                <a:spcPts val="0"/>
              </a:spcAft>
              <a:buNone/>
            </a:pPr>
            <a:r>
              <a:t/>
            </a:r>
            <a:endParaRPr b="1" sz="400">
              <a:solidFill>
                <a:srgbClr val="FF0000"/>
              </a:solidFill>
            </a:endParaRPr>
          </a:p>
          <a:p>
            <a:pPr indent="0" lvl="0" marL="0" rtl="0" algn="l">
              <a:lnSpc>
                <a:spcPct val="115000"/>
              </a:lnSpc>
              <a:spcBef>
                <a:spcPts val="640"/>
              </a:spcBef>
              <a:spcAft>
                <a:spcPts val="0"/>
              </a:spcAft>
              <a:buNone/>
            </a:pPr>
            <a:r>
              <a:rPr b="1" lang="en-US" sz="1500">
                <a:solidFill>
                  <a:srgbClr val="FF0000"/>
                </a:solidFill>
              </a:rPr>
              <a:t>Reminders:</a:t>
            </a:r>
            <a:r>
              <a:rPr b="1" lang="en-US" sz="1500">
                <a:solidFill>
                  <a:schemeClr val="dk1"/>
                </a:solidFill>
              </a:rPr>
              <a:t> </a:t>
            </a:r>
            <a:endParaRPr b="1" sz="1500">
              <a:solidFill>
                <a:schemeClr val="dk1"/>
              </a:solidFill>
            </a:endParaRPr>
          </a:p>
          <a:p>
            <a:pPr indent="0" lvl="0" marL="0" rtl="0" algn="l">
              <a:lnSpc>
                <a:spcPct val="115000"/>
              </a:lnSpc>
              <a:spcBef>
                <a:spcPts val="640"/>
              </a:spcBef>
              <a:spcAft>
                <a:spcPts val="0"/>
              </a:spcAft>
              <a:buNone/>
            </a:pPr>
            <a:r>
              <a:rPr i="1" lang="en-US" sz="1500">
                <a:solidFill>
                  <a:schemeClr val="dk1"/>
                </a:solidFill>
              </a:rPr>
              <a:t>All </a:t>
            </a:r>
            <a:r>
              <a:rPr b="1" i="1" lang="en-US" sz="1500">
                <a:solidFill>
                  <a:schemeClr val="dk1"/>
                </a:solidFill>
              </a:rPr>
              <a:t>new user</a:t>
            </a:r>
            <a:r>
              <a:rPr i="1" lang="en-US" sz="1500">
                <a:solidFill>
                  <a:schemeClr val="dk1"/>
                </a:solidFill>
              </a:rPr>
              <a:t> training requests must come through the Agency Liaison.</a:t>
            </a:r>
            <a:endParaRPr sz="1600"/>
          </a:p>
          <a:p>
            <a:pPr indent="0" lvl="0" marL="0" rtl="0" algn="l">
              <a:lnSpc>
                <a:spcPct val="115000"/>
              </a:lnSpc>
              <a:spcBef>
                <a:spcPts val="640"/>
              </a:spcBef>
              <a:spcAft>
                <a:spcPts val="0"/>
              </a:spcAft>
              <a:buNone/>
            </a:pPr>
            <a:r>
              <a:rPr b="1" i="1" lang="en-US"/>
              <a:t>Agency Liaison</a:t>
            </a:r>
            <a:r>
              <a:rPr i="1" lang="en-US"/>
              <a:t> needs to </a:t>
            </a:r>
            <a:r>
              <a:rPr b="1" i="1" lang="en-US"/>
              <a:t>let the HMIS team know ASAP when someone leaves</a:t>
            </a:r>
            <a:endParaRPr b="1" i="1"/>
          </a:p>
          <a:p>
            <a:pPr indent="0" lvl="0" marL="0" rtl="0" algn="l">
              <a:lnSpc>
                <a:spcPct val="115000"/>
              </a:lnSpc>
              <a:spcBef>
                <a:spcPts val="640"/>
              </a:spcBef>
              <a:spcAft>
                <a:spcPts val="0"/>
              </a:spcAft>
              <a:buNone/>
            </a:pPr>
            <a:r>
              <a:rPr b="1" i="1" lang="en-US"/>
              <a:t>the agency</a:t>
            </a:r>
            <a:r>
              <a:rPr i="1" lang="en-US"/>
              <a:t> so we can inactivate accounts. This is to protect the system and keep an accurate count of available subscriptions for assignment.</a:t>
            </a:r>
            <a:endParaRPr i="1"/>
          </a:p>
        </p:txBody>
      </p:sp>
      <p:pic>
        <p:nvPicPr>
          <p:cNvPr id="391" name="Google Shape;391;p61">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2"/>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Data Quality Monitoring</a:t>
            </a:r>
            <a:endParaRPr b="1" sz="2400"/>
          </a:p>
        </p:txBody>
      </p:sp>
      <p:sp>
        <p:nvSpPr>
          <p:cNvPr id="397" name="Google Shape;397;p62"/>
          <p:cNvSpPr txBox="1"/>
          <p:nvPr>
            <p:ph idx="1" type="body"/>
          </p:nvPr>
        </p:nvSpPr>
        <p:spPr>
          <a:xfrm>
            <a:off x="960075" y="1417650"/>
            <a:ext cx="7506000" cy="50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b="1" sz="2400"/>
          </a:p>
          <a:p>
            <a:pPr indent="0" lvl="0" marL="0" rtl="0" algn="l">
              <a:lnSpc>
                <a:spcPct val="115000"/>
              </a:lnSpc>
              <a:spcBef>
                <a:spcPts val="1000"/>
              </a:spcBef>
              <a:spcAft>
                <a:spcPts val="0"/>
              </a:spcAft>
              <a:buNone/>
            </a:pPr>
            <a:r>
              <a:t/>
            </a:r>
            <a:endParaRPr b="1" sz="2400"/>
          </a:p>
          <a:p>
            <a:pPr indent="0" lvl="0" marL="0" rtl="0" algn="l">
              <a:lnSpc>
                <a:spcPct val="115000"/>
              </a:lnSpc>
              <a:spcBef>
                <a:spcPts val="1000"/>
              </a:spcBef>
              <a:spcAft>
                <a:spcPts val="0"/>
              </a:spcAft>
              <a:buNone/>
            </a:pPr>
            <a:r>
              <a:rPr b="1" lang="en-US" sz="2400"/>
              <a:t>What to expect?</a:t>
            </a:r>
            <a:endParaRPr b="1" sz="2400"/>
          </a:p>
          <a:p>
            <a:pPr indent="-342900" lvl="0" marL="457200" marR="0" rtl="0" algn="l">
              <a:lnSpc>
                <a:spcPct val="100000"/>
              </a:lnSpc>
              <a:spcBef>
                <a:spcPts val="1000"/>
              </a:spcBef>
              <a:spcAft>
                <a:spcPts val="0"/>
              </a:spcAft>
              <a:buSzPts val="1800"/>
              <a:buChar char="●"/>
            </a:pPr>
            <a:r>
              <a:rPr lang="en-US" sz="1800"/>
              <a:t>Data Quality Monitors Scheduled for 2023</a:t>
            </a:r>
            <a:endParaRPr sz="1800"/>
          </a:p>
          <a:p>
            <a:pPr indent="-330200" lvl="1" marL="914400" rtl="0" algn="l">
              <a:lnSpc>
                <a:spcPct val="115000"/>
              </a:lnSpc>
              <a:spcBef>
                <a:spcPts val="0"/>
              </a:spcBef>
              <a:spcAft>
                <a:spcPts val="0"/>
              </a:spcAft>
              <a:buSzPts val="1600"/>
              <a:buChar char="○"/>
            </a:pPr>
            <a:r>
              <a:rPr b="1" lang="en-US" sz="1600"/>
              <a:t>Communicated via agency liaisons</a:t>
            </a:r>
            <a:endParaRPr b="1" sz="1600"/>
          </a:p>
          <a:p>
            <a:pPr indent="-330200" lvl="1" marL="914400" rtl="0" algn="l">
              <a:lnSpc>
                <a:spcPct val="115000"/>
              </a:lnSpc>
              <a:spcBef>
                <a:spcPts val="0"/>
              </a:spcBef>
              <a:spcAft>
                <a:spcPts val="0"/>
              </a:spcAft>
              <a:buSzPts val="1600"/>
              <a:buChar char="○"/>
            </a:pPr>
            <a:r>
              <a:rPr b="1" lang="en-US" sz="1600"/>
              <a:t>Primarily focuses on the CoC APR</a:t>
            </a:r>
            <a:endParaRPr b="1" sz="1600"/>
          </a:p>
          <a:p>
            <a:pPr indent="-330200" lvl="1" marL="914400" rtl="0" algn="l">
              <a:lnSpc>
                <a:spcPct val="115000"/>
              </a:lnSpc>
              <a:spcBef>
                <a:spcPts val="0"/>
              </a:spcBef>
              <a:spcAft>
                <a:spcPts val="0"/>
              </a:spcAft>
              <a:buSzPts val="1600"/>
              <a:buChar char="○"/>
            </a:pPr>
            <a:r>
              <a:rPr b="1" lang="en-US" sz="1600"/>
              <a:t>We are looking at Q2 for FY22-23 (Jan - March)</a:t>
            </a:r>
            <a:endParaRPr b="1" sz="1600"/>
          </a:p>
          <a:p>
            <a:pPr indent="-330200" lvl="1" marL="914400" rtl="0" algn="l">
              <a:lnSpc>
                <a:spcPct val="115000"/>
              </a:lnSpc>
              <a:spcBef>
                <a:spcPts val="0"/>
              </a:spcBef>
              <a:spcAft>
                <a:spcPts val="0"/>
              </a:spcAft>
              <a:buSzPts val="1600"/>
              <a:buChar char="○"/>
            </a:pPr>
            <a:r>
              <a:rPr b="1" lang="en-US" sz="1600"/>
              <a:t>Supportive Service Only (SSO) project will now be reviewed as well.</a:t>
            </a:r>
            <a:endParaRPr b="1" sz="1600"/>
          </a:p>
          <a:p>
            <a:pPr indent="-342900" lvl="0" marL="457200" rtl="0" algn="l">
              <a:lnSpc>
                <a:spcPct val="115000"/>
              </a:lnSpc>
              <a:spcBef>
                <a:spcPts val="0"/>
              </a:spcBef>
              <a:spcAft>
                <a:spcPts val="0"/>
              </a:spcAft>
              <a:buSzPts val="1800"/>
              <a:buChar char="●"/>
            </a:pPr>
            <a:r>
              <a:rPr lang="en-US" sz="1800"/>
              <a:t>Recommendations for improvements and a timeline for addressing data quality issues</a:t>
            </a:r>
            <a:endParaRPr sz="1800"/>
          </a:p>
          <a:p>
            <a:pPr indent="-342900" lvl="0" marL="457200" rtl="0" algn="l">
              <a:lnSpc>
                <a:spcPct val="115000"/>
              </a:lnSpc>
              <a:spcBef>
                <a:spcPts val="0"/>
              </a:spcBef>
              <a:spcAft>
                <a:spcPts val="0"/>
              </a:spcAft>
              <a:buSzPts val="1800"/>
              <a:buChar char="●"/>
            </a:pPr>
            <a:r>
              <a:rPr lang="en-US" sz="1800"/>
              <a:t>Follow up with a scorecard (grading system)</a:t>
            </a:r>
            <a:endParaRPr sz="1800"/>
          </a:p>
          <a:p>
            <a:pPr indent="0" lvl="0" marL="0" rtl="0" algn="l">
              <a:lnSpc>
                <a:spcPct val="115000"/>
              </a:lnSpc>
              <a:spcBef>
                <a:spcPts val="1000"/>
              </a:spcBef>
              <a:spcAft>
                <a:spcPts val="0"/>
              </a:spcAft>
              <a:buNone/>
            </a:pPr>
            <a:r>
              <a:rPr b="1" lang="en-US" sz="1800"/>
              <a:t>Quarter 2 DQMs will be scheduled this month.</a:t>
            </a:r>
            <a:endParaRPr b="1" sz="1800"/>
          </a:p>
          <a:p>
            <a:pPr indent="0" lvl="0" marL="0" rtl="0" algn="l">
              <a:lnSpc>
                <a:spcPct val="115000"/>
              </a:lnSpc>
              <a:spcBef>
                <a:spcPts val="1000"/>
              </a:spcBef>
              <a:spcAft>
                <a:spcPts val="0"/>
              </a:spcAft>
              <a:buNone/>
            </a:pPr>
            <a:r>
              <a:rPr i="1" lang="en-US" sz="1900"/>
              <a:t>Interested in sitting in on a DQM? Let us know at </a:t>
            </a:r>
            <a:r>
              <a:rPr i="1" lang="en-US" sz="1900" u="sng">
                <a:solidFill>
                  <a:schemeClr val="hlink"/>
                </a:solidFill>
                <a:hlinkClick r:id="rId3"/>
              </a:rPr>
              <a:t>hmis@hsncfl.org</a:t>
            </a:r>
            <a:r>
              <a:rPr i="1" lang="en-US" sz="1900"/>
              <a:t>!</a:t>
            </a:r>
            <a:endParaRPr i="1" sz="1900"/>
          </a:p>
          <a:p>
            <a:pPr indent="0" lvl="0" marL="742950" rtl="0" algn="l">
              <a:lnSpc>
                <a:spcPct val="115000"/>
              </a:lnSpc>
              <a:spcBef>
                <a:spcPts val="1000"/>
              </a:spcBef>
              <a:spcAft>
                <a:spcPts val="0"/>
              </a:spcAft>
              <a:buNone/>
            </a:pPr>
            <a:r>
              <a:t/>
            </a:r>
            <a:endParaRPr b="1" sz="2400"/>
          </a:p>
          <a:p>
            <a:pPr indent="0" lvl="0" marL="342900" rtl="0" algn="l">
              <a:lnSpc>
                <a:spcPct val="115000"/>
              </a:lnSpc>
              <a:spcBef>
                <a:spcPts val="1000"/>
              </a:spcBef>
              <a:spcAft>
                <a:spcPts val="1000"/>
              </a:spcAft>
              <a:buNone/>
            </a:pPr>
            <a:r>
              <a:t/>
            </a:r>
            <a:endParaRPr sz="2400">
              <a:solidFill>
                <a:schemeClr val="dk1"/>
              </a:solidFill>
            </a:endParaRPr>
          </a:p>
        </p:txBody>
      </p:sp>
      <p:pic>
        <p:nvPicPr>
          <p:cNvPr id="398" name="Google Shape;398;p62">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3"/>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Proposed changes to the Data Quality Plan (DQP)</a:t>
            </a:r>
            <a:endParaRPr b="1" sz="2400"/>
          </a:p>
        </p:txBody>
      </p:sp>
      <p:sp>
        <p:nvSpPr>
          <p:cNvPr id="404" name="Google Shape;404;p63"/>
          <p:cNvSpPr txBox="1"/>
          <p:nvPr>
            <p:ph idx="1" type="body"/>
          </p:nvPr>
        </p:nvSpPr>
        <p:spPr>
          <a:xfrm>
            <a:off x="960075" y="1496625"/>
            <a:ext cx="7506000" cy="49329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0"/>
              </a:spcBef>
              <a:spcAft>
                <a:spcPts val="0"/>
              </a:spcAft>
              <a:buClr>
                <a:schemeClr val="dk1"/>
              </a:buClr>
              <a:buSzPts val="1900"/>
              <a:buChar char="●"/>
            </a:pPr>
            <a:r>
              <a:rPr b="1" lang="en-US" sz="1900">
                <a:solidFill>
                  <a:schemeClr val="dk1"/>
                </a:solidFill>
              </a:rPr>
              <a:t>Currently</a:t>
            </a:r>
            <a:r>
              <a:rPr lang="en-US" sz="1900">
                <a:solidFill>
                  <a:schemeClr val="dk1"/>
                </a:solidFill>
              </a:rPr>
              <a:t> data quality reports are pulled monthly and grades are calculated for each month</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12 months of grades evaluated each year</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Review 3 months at a time in Data Quality Scorecards quarterly during Data Quality Monitors (DQMs)</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~190 reports evaluated per month (~580 per quarter)</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b="1" lang="en-US" sz="1900">
                <a:solidFill>
                  <a:schemeClr val="dk1"/>
                </a:solidFill>
              </a:rPr>
              <a:t>Propose</a:t>
            </a:r>
            <a:r>
              <a:rPr lang="en-US" sz="1900">
                <a:solidFill>
                  <a:schemeClr val="dk1"/>
                </a:solidFill>
              </a:rPr>
              <a:t> to pull data quality reports and calculate data quality scores once per quarter</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4 quarters of grades evaluated each year</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Review one quarter at a time in Data Quality Scorecards during quarterly during DQMs</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~190 reports evaluated per quarter</a:t>
            </a:r>
            <a:endParaRPr sz="19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4"/>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Proposed changes to the Data Quality Plan (DQP)</a:t>
            </a:r>
            <a:endParaRPr b="1" sz="2400"/>
          </a:p>
        </p:txBody>
      </p:sp>
      <p:sp>
        <p:nvSpPr>
          <p:cNvPr id="410" name="Google Shape;410;p64"/>
          <p:cNvSpPr txBox="1"/>
          <p:nvPr>
            <p:ph idx="1" type="body"/>
          </p:nvPr>
        </p:nvSpPr>
        <p:spPr>
          <a:xfrm>
            <a:off x="960075" y="1496625"/>
            <a:ext cx="7506000" cy="49329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0"/>
              </a:spcBef>
              <a:spcAft>
                <a:spcPts val="0"/>
              </a:spcAft>
              <a:buClr>
                <a:schemeClr val="dk1"/>
              </a:buClr>
              <a:buSzPts val="1900"/>
              <a:buChar char="●"/>
            </a:pPr>
            <a:r>
              <a:rPr b="1" lang="en-US" sz="1900">
                <a:solidFill>
                  <a:schemeClr val="dk1"/>
                </a:solidFill>
              </a:rPr>
              <a:t>Currently</a:t>
            </a:r>
            <a:r>
              <a:rPr lang="en-US" sz="1900">
                <a:solidFill>
                  <a:schemeClr val="dk1"/>
                </a:solidFill>
              </a:rPr>
              <a:t> send out calendar invites to each agency liaison to schedule a one hour DQM once per quarter</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60+ agencies</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Free to schedule for any available time slot within allotted 30-day window</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b="1" lang="en-US" sz="1900">
                <a:solidFill>
                  <a:schemeClr val="dk1"/>
                </a:solidFill>
              </a:rPr>
              <a:t>Propose</a:t>
            </a:r>
            <a:r>
              <a:rPr lang="en-US" sz="1900">
                <a:solidFill>
                  <a:schemeClr val="dk1"/>
                </a:solidFill>
              </a:rPr>
              <a:t> to send targeted DQM invites to only those agencies who need data quality follow-up</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Only agencies who have consistently failing grades, lack of communication, or special circumstances will be sent an invite to DQM (~10 agencies per quarter)</a:t>
            </a:r>
            <a:endParaRPr sz="1900">
              <a:solidFill>
                <a:schemeClr val="dk1"/>
              </a:solidFill>
            </a:endParaRPr>
          </a:p>
          <a:p>
            <a:pPr indent="-349250" lvl="1" marL="914400" rtl="0" algn="l">
              <a:lnSpc>
                <a:spcPct val="115000"/>
              </a:lnSpc>
              <a:spcBef>
                <a:spcPts val="0"/>
              </a:spcBef>
              <a:spcAft>
                <a:spcPts val="0"/>
              </a:spcAft>
              <a:buSzPts val="1900"/>
              <a:buChar char="○"/>
            </a:pPr>
            <a:r>
              <a:rPr lang="en-US" sz="1900">
                <a:solidFill>
                  <a:schemeClr val="dk1"/>
                </a:solidFill>
              </a:rPr>
              <a:t>Agencies that fail to attend DQMs (with invite) will be placed on Data Quality Improvement Plan (DQIP)</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Agencies not invited to DQMs will still </a:t>
            </a:r>
            <a:r>
              <a:rPr lang="en-US" sz="1900">
                <a:solidFill>
                  <a:schemeClr val="dk1"/>
                </a:solidFill>
              </a:rPr>
              <a:t>receive scorecards and can choose to follow up in a DQM interim meeting (outside of 30-day window)</a:t>
            </a:r>
            <a:endParaRPr sz="19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141" name="Google Shape;141;p29"/>
          <p:cNvSpPr txBox="1"/>
          <p:nvPr>
            <p:ph idx="1" type="body"/>
          </p:nvPr>
        </p:nvSpPr>
        <p:spPr>
          <a:xfrm>
            <a:off x="462550" y="825475"/>
            <a:ext cx="7640400" cy="5925600"/>
          </a:xfrm>
          <a:prstGeom prst="rect">
            <a:avLst/>
          </a:prstGeom>
          <a:noFill/>
          <a:ln>
            <a:noFill/>
          </a:ln>
        </p:spPr>
        <p:txBody>
          <a:bodyPr anchorCtr="0" anchor="t" bIns="45700" lIns="91425" spcFirstLastPara="1" rIns="91425" wrap="square" tIns="45700">
            <a:noAutofit/>
          </a:bodyPr>
          <a:lstStyle/>
          <a:p>
            <a:pPr indent="-330200" lvl="0" marL="342900" rtl="0" algn="l">
              <a:lnSpc>
                <a:spcPct val="150000"/>
              </a:lnSpc>
              <a:spcBef>
                <a:spcPts val="640"/>
              </a:spcBef>
              <a:spcAft>
                <a:spcPts val="0"/>
              </a:spcAft>
              <a:buClr>
                <a:schemeClr val="dk1"/>
              </a:buClr>
              <a:buSzPts val="1600"/>
              <a:buChar char="●"/>
            </a:pPr>
            <a:r>
              <a:rPr b="1" lang="en-US" sz="1600">
                <a:solidFill>
                  <a:schemeClr val="dk1"/>
                </a:solidFill>
              </a:rPr>
              <a:t>Call to Order</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Roll Call</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Roll Call Vote - </a:t>
            </a:r>
            <a:r>
              <a:rPr b="1" lang="en-US" sz="1600">
                <a:solidFill>
                  <a:schemeClr val="dk1"/>
                </a:solidFill>
              </a:rPr>
              <a:t>Minutes from Jan 10th, 2023</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Roll Call Vote - Agenda for March 14th, 2023</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HMIS Team Reports:</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YHDP Updates - Special Guest Aja Hunter</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Reporting Season Update - LSA Results</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Reporting Season Update - SPMS</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HMIS Training and Data Quality Monitoring</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Proposed changes to the Data Quality Plan</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HMIS </a:t>
            </a:r>
            <a:r>
              <a:rPr b="1" lang="en-US" sz="1600">
                <a:solidFill>
                  <a:schemeClr val="dk1"/>
                </a:solidFill>
              </a:rPr>
              <a:t>Feedback Survey Results</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rPr>
              <a:t>HMIS Governance Updates</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VOTE - All motions before committee</a:t>
            </a:r>
            <a:endParaRPr b="1" sz="1600"/>
          </a:p>
          <a:p>
            <a:pPr indent="0" lvl="0" marL="342900" rtl="0" algn="l">
              <a:lnSpc>
                <a:spcPct val="150000"/>
              </a:lnSpc>
              <a:spcBef>
                <a:spcPts val="640"/>
              </a:spcBef>
              <a:spcAft>
                <a:spcPts val="0"/>
              </a:spcAft>
              <a:buNone/>
            </a:pPr>
            <a:r>
              <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5"/>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Proposed changes to the Data Quality Plan (DQP)</a:t>
            </a:r>
            <a:endParaRPr b="1" sz="2400"/>
          </a:p>
        </p:txBody>
      </p:sp>
      <p:sp>
        <p:nvSpPr>
          <p:cNvPr id="416" name="Google Shape;416;p65"/>
          <p:cNvSpPr txBox="1"/>
          <p:nvPr>
            <p:ph idx="1" type="body"/>
          </p:nvPr>
        </p:nvSpPr>
        <p:spPr>
          <a:xfrm>
            <a:off x="960075" y="2005600"/>
            <a:ext cx="7506000" cy="44241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0"/>
              </a:spcBef>
              <a:spcAft>
                <a:spcPts val="0"/>
              </a:spcAft>
              <a:buClr>
                <a:schemeClr val="dk1"/>
              </a:buClr>
              <a:buSzPts val="1900"/>
              <a:buChar char="●"/>
            </a:pPr>
            <a:r>
              <a:rPr b="1" lang="en-US" sz="1900">
                <a:solidFill>
                  <a:schemeClr val="dk1"/>
                </a:solidFill>
              </a:rPr>
              <a:t>Why these sudden changes?</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TIME!</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Shifting </a:t>
            </a:r>
            <a:r>
              <a:rPr lang="en-US" sz="1900">
                <a:solidFill>
                  <a:schemeClr val="dk1"/>
                </a:solidFill>
              </a:rPr>
              <a:t>responsibility</a:t>
            </a:r>
            <a:r>
              <a:rPr lang="en-US" sz="1900">
                <a:solidFill>
                  <a:schemeClr val="dk1"/>
                </a:solidFill>
              </a:rPr>
              <a:t> of monthly monitoring back to agencies</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US" sz="1900">
                <a:solidFill>
                  <a:schemeClr val="dk1"/>
                </a:solidFill>
              </a:rPr>
              <a:t>Adherence</a:t>
            </a:r>
            <a:r>
              <a:rPr lang="en-US" sz="1900">
                <a:solidFill>
                  <a:schemeClr val="dk1"/>
                </a:solidFill>
              </a:rPr>
              <a:t> to encouragements/enforcements guidelines in Data Quality Plan (DQIP)</a:t>
            </a:r>
            <a:endParaRPr sz="1900">
              <a:solidFill>
                <a:schemeClr val="dk1"/>
              </a:solidFill>
            </a:endParaRPr>
          </a:p>
          <a:p>
            <a:pPr indent="0" lvl="0" marL="0" rtl="0" algn="l">
              <a:lnSpc>
                <a:spcPct val="115000"/>
              </a:lnSpc>
              <a:spcBef>
                <a:spcPts val="1000"/>
              </a:spcBef>
              <a:spcAft>
                <a:spcPts val="1000"/>
              </a:spcAft>
              <a:buNone/>
            </a:pPr>
            <a:r>
              <a:t/>
            </a:r>
            <a:endParaRPr sz="2600">
              <a:solidFill>
                <a:schemeClr val="dk1"/>
              </a:solidFill>
            </a:endParaRPr>
          </a:p>
        </p:txBody>
      </p:sp>
      <p:sp>
        <p:nvSpPr>
          <p:cNvPr id="417" name="Google Shape;417;p65"/>
          <p:cNvSpPr/>
          <p:nvPr/>
        </p:nvSpPr>
        <p:spPr>
          <a:xfrm>
            <a:off x="2305675" y="4605350"/>
            <a:ext cx="4532653" cy="913936"/>
          </a:xfrm>
          <a:prstGeom prst="rect">
            <a:avLst/>
          </a:prstGeom>
        </p:spPr>
        <p:txBody>
          <a:bodyPr>
            <a:prstTxWarp prst="textPlain"/>
          </a:bodyPr>
          <a:lstStyle/>
          <a:p>
            <a:pPr lvl="0" algn="ctr"/>
            <a:r>
              <a:rPr b="0" i="0">
                <a:ln cap="flat" cmpd="sng" w="9525">
                  <a:solidFill>
                    <a:schemeClr val="lt1"/>
                  </a:solidFill>
                  <a:prstDash val="solid"/>
                  <a:round/>
                  <a:headEnd len="sm" w="sm" type="none"/>
                  <a:tailEnd len="sm" w="sm" type="none"/>
                </a:ln>
                <a:solidFill>
                  <a:srgbClr val="002060"/>
                </a:solidFill>
                <a:latin typeface="Arial"/>
              </a:rPr>
              <a:t>Thoughts?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6"/>
          <p:cNvSpPr txBox="1"/>
          <p:nvPr>
            <p:ph type="ctrTitle"/>
          </p:nvPr>
        </p:nvSpPr>
        <p:spPr>
          <a:xfrm>
            <a:off x="157725" y="595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HMIS </a:t>
            </a:r>
            <a:r>
              <a:rPr lang="en-US"/>
              <a:t>Feedback Survey Results</a:t>
            </a:r>
            <a:endParaRPr/>
          </a:p>
        </p:txBody>
      </p:sp>
      <p:sp>
        <p:nvSpPr>
          <p:cNvPr id="423" name="Google Shape;423;p66"/>
          <p:cNvSpPr txBox="1"/>
          <p:nvPr>
            <p:ph idx="1" type="subTitle"/>
          </p:nvPr>
        </p:nvSpPr>
        <p:spPr>
          <a:xfrm>
            <a:off x="415625" y="4864475"/>
            <a:ext cx="8487900" cy="1720200"/>
          </a:xfrm>
          <a:prstGeom prst="rect">
            <a:avLst/>
          </a:prstGeom>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en-US" sz="1600">
                <a:solidFill>
                  <a:srgbClr val="002060"/>
                </a:solidFill>
                <a:latin typeface="Arial"/>
                <a:ea typeface="Arial"/>
                <a:cs typeface="Arial"/>
                <a:sym typeface="Arial"/>
              </a:rPr>
              <a:t>Respondents</a:t>
            </a:r>
            <a:r>
              <a:rPr b="1" lang="en-US" sz="1600">
                <a:solidFill>
                  <a:srgbClr val="002060"/>
                </a:solidFill>
                <a:latin typeface="Arial"/>
                <a:ea typeface="Arial"/>
                <a:cs typeface="Arial"/>
                <a:sym typeface="Arial"/>
              </a:rPr>
              <a:t> who answered “No” commented that training:</a:t>
            </a:r>
            <a:br>
              <a:rPr lang="en-US" sz="1600">
                <a:solidFill>
                  <a:srgbClr val="002060"/>
                </a:solidFill>
                <a:latin typeface="Arial"/>
                <a:ea typeface="Arial"/>
                <a:cs typeface="Arial"/>
                <a:sym typeface="Arial"/>
              </a:rPr>
            </a:br>
            <a:r>
              <a:rPr lang="en-US" sz="1600">
                <a:solidFill>
                  <a:srgbClr val="002060"/>
                </a:solidFill>
                <a:latin typeface="Arial"/>
                <a:ea typeface="Arial"/>
                <a:cs typeface="Arial"/>
                <a:sym typeface="Arial"/>
              </a:rPr>
              <a:t>“...is not specific to the program/hired position.”</a:t>
            </a:r>
            <a:endParaRPr sz="1600">
              <a:solidFill>
                <a:srgbClr val="002060"/>
              </a:solidFill>
              <a:latin typeface="Arial"/>
              <a:ea typeface="Arial"/>
              <a:cs typeface="Arial"/>
              <a:sym typeface="Arial"/>
            </a:endParaRPr>
          </a:p>
          <a:p>
            <a:pPr indent="0" lvl="0" marL="0" marR="0" rtl="0" algn="l">
              <a:lnSpc>
                <a:spcPct val="150000"/>
              </a:lnSpc>
              <a:spcBef>
                <a:spcPts val="0"/>
              </a:spcBef>
              <a:spcAft>
                <a:spcPts val="0"/>
              </a:spcAft>
              <a:buNone/>
            </a:pPr>
            <a:r>
              <a:rPr lang="en-US" sz="1600">
                <a:solidFill>
                  <a:srgbClr val="002060"/>
                </a:solidFill>
                <a:latin typeface="Arial"/>
                <a:ea typeface="Arial"/>
                <a:cs typeface="Arial"/>
                <a:sym typeface="Arial"/>
              </a:rPr>
              <a:t>“...was helpful on how to use the system and deal with clients but not the actual paperwork.”</a:t>
            </a:r>
            <a:endParaRPr sz="1600">
              <a:solidFill>
                <a:srgbClr val="002060"/>
              </a:solidFill>
              <a:latin typeface="Arial"/>
              <a:ea typeface="Arial"/>
              <a:cs typeface="Arial"/>
              <a:sym typeface="Arial"/>
            </a:endParaRPr>
          </a:p>
        </p:txBody>
      </p:sp>
      <p:pic>
        <p:nvPicPr>
          <p:cNvPr id="424" name="Google Shape;424;p66"/>
          <p:cNvPicPr preferRelativeResize="0"/>
          <p:nvPr/>
        </p:nvPicPr>
        <p:blipFill>
          <a:blip r:embed="rId3">
            <a:alphaModFix/>
          </a:blip>
          <a:stretch>
            <a:fillRect/>
          </a:stretch>
        </p:blipFill>
        <p:spPr>
          <a:xfrm>
            <a:off x="972125" y="1231650"/>
            <a:ext cx="6545251" cy="330357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7"/>
          <p:cNvSpPr txBox="1"/>
          <p:nvPr>
            <p:ph type="ctrTitle"/>
          </p:nvPr>
        </p:nvSpPr>
        <p:spPr>
          <a:xfrm>
            <a:off x="157725" y="595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t>HMIS </a:t>
            </a:r>
            <a:r>
              <a:rPr lang="en-US"/>
              <a:t>Feedback Survey Results</a:t>
            </a:r>
            <a:endParaRPr/>
          </a:p>
        </p:txBody>
      </p:sp>
      <p:sp>
        <p:nvSpPr>
          <p:cNvPr id="430" name="Google Shape;430;p67"/>
          <p:cNvSpPr txBox="1"/>
          <p:nvPr>
            <p:ph idx="1" type="subTitle"/>
          </p:nvPr>
        </p:nvSpPr>
        <p:spPr>
          <a:xfrm>
            <a:off x="415625" y="1400850"/>
            <a:ext cx="8487900" cy="5183700"/>
          </a:xfrm>
          <a:prstGeom prst="rect">
            <a:avLst/>
          </a:prstGeom>
        </p:spPr>
        <p:txBody>
          <a:bodyPr anchorCtr="0" anchor="t" bIns="91425" lIns="91425" spcFirstLastPara="1" rIns="91425" wrap="square" tIns="91425">
            <a:noAutofit/>
          </a:bodyPr>
          <a:lstStyle/>
          <a:p>
            <a:pPr indent="0" lvl="0" marL="0" marR="114300" rtl="0" algn="l">
              <a:lnSpc>
                <a:spcPct val="115000"/>
              </a:lnSpc>
              <a:spcBef>
                <a:spcPts val="0"/>
              </a:spcBef>
              <a:spcAft>
                <a:spcPts val="0"/>
              </a:spcAft>
              <a:buNone/>
            </a:pPr>
            <a:r>
              <a:rPr b="1" lang="en-US" sz="2000">
                <a:solidFill>
                  <a:srgbClr val="002060"/>
                </a:solidFill>
                <a:latin typeface="Arial"/>
                <a:ea typeface="Arial"/>
                <a:cs typeface="Arial"/>
                <a:sym typeface="Arial"/>
              </a:rPr>
              <a:t>What are some areas in ClientTrack where things </a:t>
            </a:r>
            <a:r>
              <a:rPr b="1" lang="en-US" sz="2000" u="sng">
                <a:solidFill>
                  <a:srgbClr val="002060"/>
                </a:solidFill>
                <a:latin typeface="Arial"/>
                <a:ea typeface="Arial"/>
                <a:cs typeface="Arial"/>
                <a:sym typeface="Arial"/>
              </a:rPr>
              <a:t>could be better</a:t>
            </a:r>
            <a:r>
              <a:rPr b="1" lang="en-US" sz="2000">
                <a:solidFill>
                  <a:srgbClr val="002060"/>
                </a:solidFill>
                <a:latin typeface="Arial"/>
                <a:ea typeface="Arial"/>
                <a:cs typeface="Arial"/>
                <a:sym typeface="Arial"/>
              </a:rPr>
              <a:t>?</a:t>
            </a:r>
            <a:endParaRPr b="1" sz="2000">
              <a:solidFill>
                <a:srgbClr val="002060"/>
              </a:solidFill>
              <a:latin typeface="Arial"/>
              <a:ea typeface="Arial"/>
              <a:cs typeface="Arial"/>
              <a:sym typeface="Arial"/>
            </a:endParaRPr>
          </a:p>
          <a:p>
            <a:pPr indent="0" lvl="0" marL="0" marR="114300" rtl="0" algn="l">
              <a:lnSpc>
                <a:spcPct val="115000"/>
              </a:lnSpc>
              <a:spcBef>
                <a:spcPts val="0"/>
              </a:spcBef>
              <a:spcAft>
                <a:spcPts val="0"/>
              </a:spcAft>
              <a:buNone/>
            </a:pPr>
            <a:r>
              <a:t/>
            </a:r>
            <a:endParaRPr b="1" sz="2000">
              <a:solidFill>
                <a:srgbClr val="002060"/>
              </a:solidFill>
              <a:latin typeface="Arial"/>
              <a:ea typeface="Arial"/>
              <a:cs typeface="Arial"/>
              <a:sym typeface="Arial"/>
            </a:endParaRPr>
          </a:p>
          <a:p>
            <a:pPr indent="-330200" lvl="0" marL="457200" marR="114300" rtl="0" algn="l">
              <a:lnSpc>
                <a:spcPct val="115000"/>
              </a:lnSpc>
              <a:spcBef>
                <a:spcPts val="0"/>
              </a:spcBef>
              <a:spcAft>
                <a:spcPts val="0"/>
              </a:spcAft>
              <a:buClr>
                <a:srgbClr val="002060"/>
              </a:buClr>
              <a:buSzPts val="1600"/>
              <a:buChar char="●"/>
            </a:pPr>
            <a:r>
              <a:rPr lang="en-US" sz="1600">
                <a:solidFill>
                  <a:srgbClr val="002060"/>
                </a:solidFill>
                <a:latin typeface="Arial"/>
                <a:ea typeface="Arial"/>
                <a:cs typeface="Arial"/>
                <a:sym typeface="Arial"/>
              </a:rPr>
              <a:t>“Case notes: Continue with draft option button- this really helps since Client track logs you off if idled…”</a:t>
            </a:r>
            <a:endParaRPr sz="1600">
              <a:solidFill>
                <a:srgbClr val="002060"/>
              </a:solidFill>
              <a:latin typeface="Arial"/>
              <a:ea typeface="Arial"/>
              <a:cs typeface="Arial"/>
              <a:sym typeface="Arial"/>
            </a:endParaRPr>
          </a:p>
          <a:p>
            <a:pPr indent="-330200" lvl="0" marL="457200" marR="114300" rtl="0" algn="l">
              <a:lnSpc>
                <a:spcPct val="115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“Enrollment process should be specific to the programs to avoid errors or missed steps”</a:t>
            </a:r>
            <a:endParaRPr sz="1600">
              <a:solidFill>
                <a:srgbClr val="002060"/>
              </a:solidFill>
              <a:latin typeface="Arial"/>
              <a:ea typeface="Arial"/>
              <a:cs typeface="Arial"/>
              <a:sym typeface="Arial"/>
            </a:endParaRPr>
          </a:p>
          <a:p>
            <a:pPr indent="-330200" lvl="0" marL="457200" marR="114300" rtl="0" algn="l">
              <a:lnSpc>
                <a:spcPct val="115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“having to add each service separately”</a:t>
            </a:r>
            <a:endParaRPr sz="1600">
              <a:solidFill>
                <a:srgbClr val="002060"/>
              </a:solidFill>
              <a:latin typeface="Arial"/>
              <a:ea typeface="Arial"/>
              <a:cs typeface="Arial"/>
              <a:sym typeface="Arial"/>
            </a:endParaRPr>
          </a:p>
          <a:p>
            <a:pPr indent="-330200" lvl="0" marL="457200" marR="114300" rtl="0" algn="l">
              <a:lnSpc>
                <a:spcPct val="115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“Adding client identifier on case notes (i.e. ID #), ability to modify an enrollment instead [of] removing and recreating a new enrollment under the wrong project”</a:t>
            </a:r>
            <a:br>
              <a:rPr lang="en-US" sz="1600">
                <a:solidFill>
                  <a:srgbClr val="002060"/>
                </a:solidFill>
                <a:latin typeface="Arial"/>
                <a:ea typeface="Arial"/>
                <a:cs typeface="Arial"/>
                <a:sym typeface="Arial"/>
              </a:rPr>
            </a:br>
            <a:br>
              <a:rPr lang="en-US" sz="1600">
                <a:solidFill>
                  <a:srgbClr val="002060"/>
                </a:solidFill>
                <a:latin typeface="Arial"/>
                <a:ea typeface="Arial"/>
                <a:cs typeface="Arial"/>
                <a:sym typeface="Arial"/>
              </a:rPr>
            </a:br>
            <a:br>
              <a:rPr lang="en-US" sz="1600">
                <a:solidFill>
                  <a:srgbClr val="002060"/>
                </a:solidFill>
                <a:latin typeface="Arial"/>
                <a:ea typeface="Arial"/>
                <a:cs typeface="Arial"/>
                <a:sym typeface="Arial"/>
              </a:rPr>
            </a:br>
            <a:endParaRPr b="1" sz="1600">
              <a:solidFill>
                <a:srgbClr val="002060"/>
              </a:solidFill>
              <a:latin typeface="Arial"/>
              <a:ea typeface="Arial"/>
              <a:cs typeface="Arial"/>
              <a:sym typeface="Arial"/>
            </a:endParaRPr>
          </a:p>
          <a:p>
            <a:pPr indent="0" lvl="0" marL="0" marR="114300" rtl="0" algn="l">
              <a:lnSpc>
                <a:spcPct val="115000"/>
              </a:lnSpc>
              <a:spcBef>
                <a:spcPts val="0"/>
              </a:spcBef>
              <a:spcAft>
                <a:spcPts val="0"/>
              </a:spcAft>
              <a:buNone/>
            </a:pPr>
            <a:r>
              <a:t/>
            </a:r>
            <a:endParaRPr b="1" sz="2000">
              <a:solidFill>
                <a:srgbClr val="00206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8"/>
          <p:cNvSpPr txBox="1"/>
          <p:nvPr>
            <p:ph type="ctrTitle"/>
          </p:nvPr>
        </p:nvSpPr>
        <p:spPr>
          <a:xfrm>
            <a:off x="157725" y="595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HMIS </a:t>
            </a:r>
            <a:r>
              <a:rPr lang="en-US"/>
              <a:t>Feedback Survey Results</a:t>
            </a:r>
            <a:endParaRPr/>
          </a:p>
        </p:txBody>
      </p:sp>
      <p:sp>
        <p:nvSpPr>
          <p:cNvPr id="436" name="Google Shape;436;p68"/>
          <p:cNvSpPr txBox="1"/>
          <p:nvPr>
            <p:ph idx="1" type="subTitle"/>
          </p:nvPr>
        </p:nvSpPr>
        <p:spPr>
          <a:xfrm>
            <a:off x="415625" y="1181475"/>
            <a:ext cx="8487900" cy="5403000"/>
          </a:xfrm>
          <a:prstGeom prst="rect">
            <a:avLst/>
          </a:prstGeom>
        </p:spPr>
        <p:txBody>
          <a:bodyPr anchorCtr="0" anchor="t" bIns="91425" lIns="91425" spcFirstLastPara="1" rIns="91425" wrap="square" tIns="91425">
            <a:noAutofit/>
          </a:bodyPr>
          <a:lstStyle/>
          <a:p>
            <a:pPr indent="0" lvl="0" marL="0" marR="114300" rtl="0" algn="l">
              <a:lnSpc>
                <a:spcPct val="115000"/>
              </a:lnSpc>
              <a:spcBef>
                <a:spcPts val="0"/>
              </a:spcBef>
              <a:spcAft>
                <a:spcPts val="0"/>
              </a:spcAft>
              <a:buNone/>
            </a:pPr>
            <a:r>
              <a:rPr b="1" lang="en-US" sz="2000">
                <a:solidFill>
                  <a:srgbClr val="002060"/>
                </a:solidFill>
                <a:latin typeface="Arial"/>
                <a:ea typeface="Arial"/>
                <a:cs typeface="Arial"/>
                <a:sym typeface="Arial"/>
              </a:rPr>
              <a:t>What are some areas in ClientTrack that are </a:t>
            </a:r>
            <a:r>
              <a:rPr b="1" lang="en-US" sz="2000" u="sng">
                <a:solidFill>
                  <a:srgbClr val="002060"/>
                </a:solidFill>
                <a:latin typeface="Arial"/>
                <a:ea typeface="Arial"/>
                <a:cs typeface="Arial"/>
                <a:sym typeface="Arial"/>
              </a:rPr>
              <a:t>going well</a:t>
            </a:r>
            <a:r>
              <a:rPr b="1" lang="en-US" sz="2000">
                <a:solidFill>
                  <a:srgbClr val="002060"/>
                </a:solidFill>
                <a:latin typeface="Arial"/>
                <a:ea typeface="Arial"/>
                <a:cs typeface="Arial"/>
                <a:sym typeface="Arial"/>
              </a:rPr>
              <a:t>?</a:t>
            </a:r>
            <a:endParaRPr b="1" sz="2000">
              <a:solidFill>
                <a:srgbClr val="002060"/>
              </a:solidFill>
              <a:latin typeface="Arial"/>
              <a:ea typeface="Arial"/>
              <a:cs typeface="Arial"/>
              <a:sym typeface="Arial"/>
            </a:endParaRPr>
          </a:p>
          <a:p>
            <a:pPr indent="0" lvl="0" marL="0" marR="114300" rtl="0" algn="l">
              <a:lnSpc>
                <a:spcPct val="115000"/>
              </a:lnSpc>
              <a:spcBef>
                <a:spcPts val="0"/>
              </a:spcBef>
              <a:spcAft>
                <a:spcPts val="0"/>
              </a:spcAft>
              <a:buNone/>
            </a:pPr>
            <a:r>
              <a:t/>
            </a:r>
            <a:endParaRPr b="1" sz="2000">
              <a:solidFill>
                <a:srgbClr val="002060"/>
              </a:solidFill>
              <a:latin typeface="Arial"/>
              <a:ea typeface="Arial"/>
              <a:cs typeface="Arial"/>
              <a:sym typeface="Arial"/>
            </a:endParaRPr>
          </a:p>
          <a:p>
            <a:pPr indent="-330200" lvl="0" marL="457200" marR="114300" rtl="0" algn="l">
              <a:lnSpc>
                <a:spcPct val="115000"/>
              </a:lnSpc>
              <a:spcBef>
                <a:spcPts val="0"/>
              </a:spcBef>
              <a:spcAft>
                <a:spcPts val="0"/>
              </a:spcAft>
              <a:buClr>
                <a:srgbClr val="002060"/>
              </a:buClr>
              <a:buSzPts val="1600"/>
              <a:buChar char="●"/>
            </a:pPr>
            <a:r>
              <a:rPr lang="en-US" sz="1600">
                <a:solidFill>
                  <a:srgbClr val="002060"/>
                </a:solidFill>
                <a:latin typeface="Arial"/>
                <a:ea typeface="Arial"/>
                <a:cs typeface="Arial"/>
                <a:sym typeface="Arial"/>
              </a:rPr>
              <a:t>“how the site is designed and how you cannot move on until page is completed”</a:t>
            </a:r>
            <a:endParaRPr sz="1600">
              <a:solidFill>
                <a:srgbClr val="002060"/>
              </a:solidFill>
              <a:latin typeface="Arial"/>
              <a:ea typeface="Arial"/>
              <a:cs typeface="Arial"/>
              <a:sym typeface="Arial"/>
            </a:endParaRPr>
          </a:p>
          <a:p>
            <a:pPr indent="-330200" lvl="0" marL="457200" marR="114300" rtl="0" algn="l">
              <a:lnSpc>
                <a:spcPct val="115000"/>
              </a:lnSpc>
              <a:spcBef>
                <a:spcPts val="0"/>
              </a:spcBef>
              <a:spcAft>
                <a:spcPts val="0"/>
              </a:spcAft>
              <a:buClr>
                <a:srgbClr val="002060"/>
              </a:buClr>
              <a:buSzPts val="1600"/>
              <a:buChar char="●"/>
            </a:pPr>
            <a:r>
              <a:rPr lang="en-US" sz="1600">
                <a:solidFill>
                  <a:srgbClr val="002060"/>
                </a:solidFill>
                <a:latin typeface="Arial"/>
                <a:ea typeface="Arial"/>
                <a:cs typeface="Arial"/>
                <a:sym typeface="Arial"/>
              </a:rPr>
              <a:t>“Easier to use than Service Point”</a:t>
            </a:r>
            <a:endParaRPr sz="1600">
              <a:solidFill>
                <a:srgbClr val="002060"/>
              </a:solidFill>
              <a:latin typeface="Arial"/>
              <a:ea typeface="Arial"/>
              <a:cs typeface="Arial"/>
              <a:sym typeface="Arial"/>
            </a:endParaRPr>
          </a:p>
          <a:p>
            <a:pPr indent="-330200" lvl="0" marL="457200" marR="114300" rtl="0" algn="l">
              <a:lnSpc>
                <a:spcPct val="115000"/>
              </a:lnSpc>
              <a:spcBef>
                <a:spcPts val="0"/>
              </a:spcBef>
              <a:spcAft>
                <a:spcPts val="0"/>
              </a:spcAft>
              <a:buClr>
                <a:srgbClr val="002060"/>
              </a:buClr>
              <a:buSzPts val="1600"/>
              <a:buChar char="●"/>
            </a:pPr>
            <a:r>
              <a:rPr lang="en-US" sz="1600">
                <a:solidFill>
                  <a:srgbClr val="002060"/>
                </a:solidFill>
                <a:latin typeface="Arial"/>
                <a:ea typeface="Arial"/>
                <a:cs typeface="Arial"/>
                <a:sym typeface="Arial"/>
              </a:rPr>
              <a:t>“Searching for a client, inputting case notes and services”</a:t>
            </a:r>
            <a:endParaRPr sz="1600">
              <a:solidFill>
                <a:srgbClr val="002060"/>
              </a:solidFill>
              <a:latin typeface="Arial"/>
              <a:ea typeface="Arial"/>
              <a:cs typeface="Arial"/>
              <a:sym typeface="Arial"/>
            </a:endParaRPr>
          </a:p>
          <a:p>
            <a:pPr indent="-330200" lvl="0" marL="457200" marR="114300" rtl="0" algn="l">
              <a:lnSpc>
                <a:spcPct val="115000"/>
              </a:lnSpc>
              <a:spcBef>
                <a:spcPts val="0"/>
              </a:spcBef>
              <a:spcAft>
                <a:spcPts val="0"/>
              </a:spcAft>
              <a:buClr>
                <a:srgbClr val="002060"/>
              </a:buClr>
              <a:buSzPts val="1600"/>
              <a:buChar char="●"/>
            </a:pPr>
            <a:r>
              <a:rPr lang="en-US" sz="1600">
                <a:solidFill>
                  <a:srgbClr val="002060"/>
                </a:solidFill>
                <a:latin typeface="Arial"/>
                <a:ea typeface="Arial"/>
                <a:cs typeface="Arial"/>
                <a:sym typeface="Arial"/>
              </a:rPr>
              <a:t>“The ease of exiting an enrollment for a client.”</a:t>
            </a:r>
            <a:br>
              <a:rPr lang="en-US" sz="1600">
                <a:solidFill>
                  <a:srgbClr val="002060"/>
                </a:solidFill>
                <a:latin typeface="Arial"/>
                <a:ea typeface="Arial"/>
                <a:cs typeface="Arial"/>
                <a:sym typeface="Arial"/>
              </a:rPr>
            </a:br>
            <a:br>
              <a:rPr lang="en-US" sz="1600">
                <a:solidFill>
                  <a:srgbClr val="002060"/>
                </a:solidFill>
                <a:latin typeface="Arial"/>
                <a:ea typeface="Arial"/>
                <a:cs typeface="Arial"/>
                <a:sym typeface="Arial"/>
              </a:rPr>
            </a:br>
            <a:br>
              <a:rPr lang="en-US" sz="1600">
                <a:solidFill>
                  <a:srgbClr val="002060"/>
                </a:solidFill>
                <a:latin typeface="Arial"/>
                <a:ea typeface="Arial"/>
                <a:cs typeface="Arial"/>
                <a:sym typeface="Arial"/>
              </a:rPr>
            </a:br>
            <a:endParaRPr b="1" sz="1600">
              <a:solidFill>
                <a:srgbClr val="002060"/>
              </a:solidFill>
              <a:latin typeface="Arial"/>
              <a:ea typeface="Arial"/>
              <a:cs typeface="Arial"/>
              <a:sym typeface="Arial"/>
            </a:endParaRPr>
          </a:p>
          <a:p>
            <a:pPr indent="0" lvl="0" marL="0" marR="114300" rtl="0" algn="l">
              <a:lnSpc>
                <a:spcPct val="115000"/>
              </a:lnSpc>
              <a:spcBef>
                <a:spcPts val="0"/>
              </a:spcBef>
              <a:spcAft>
                <a:spcPts val="0"/>
              </a:spcAft>
              <a:buNone/>
            </a:pPr>
            <a:r>
              <a:t/>
            </a:r>
            <a:endParaRPr b="1" sz="2000">
              <a:solidFill>
                <a:srgbClr val="002060"/>
              </a:solidFill>
              <a:latin typeface="Arial"/>
              <a:ea typeface="Arial"/>
              <a:cs typeface="Arial"/>
              <a:sym typeface="Arial"/>
            </a:endParaRPr>
          </a:p>
        </p:txBody>
      </p:sp>
      <p:pic>
        <p:nvPicPr>
          <p:cNvPr id="437" name="Google Shape;437;p68"/>
          <p:cNvPicPr preferRelativeResize="0"/>
          <p:nvPr/>
        </p:nvPicPr>
        <p:blipFill>
          <a:blip r:embed="rId3">
            <a:alphaModFix/>
          </a:blip>
          <a:stretch>
            <a:fillRect/>
          </a:stretch>
        </p:blipFill>
        <p:spPr>
          <a:xfrm>
            <a:off x="1165463" y="3183373"/>
            <a:ext cx="6351276" cy="34011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9"/>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Governance Updates</a:t>
            </a:r>
            <a:endParaRPr b="1" sz="3600"/>
          </a:p>
        </p:txBody>
      </p:sp>
      <p:sp>
        <p:nvSpPr>
          <p:cNvPr id="443" name="Google Shape;443;p69"/>
          <p:cNvSpPr txBox="1"/>
          <p:nvPr>
            <p:ph idx="1" type="body"/>
          </p:nvPr>
        </p:nvSpPr>
        <p:spPr>
          <a:xfrm>
            <a:off x="759900" y="1156825"/>
            <a:ext cx="7926900" cy="5444100"/>
          </a:xfrm>
          <a:prstGeom prst="rect">
            <a:avLst/>
          </a:prstGeom>
          <a:noFill/>
          <a:ln>
            <a:noFill/>
          </a:ln>
        </p:spPr>
        <p:txBody>
          <a:bodyPr anchorCtr="0" anchor="t" bIns="45700" lIns="91425" spcFirstLastPara="1" rIns="91425" wrap="square" tIns="45700">
            <a:noAutofit/>
          </a:bodyPr>
          <a:lstStyle/>
          <a:p>
            <a:pPr indent="-355600" lvl="0" marL="400050" rtl="0" algn="l">
              <a:spcBef>
                <a:spcPts val="0"/>
              </a:spcBef>
              <a:spcAft>
                <a:spcPts val="0"/>
              </a:spcAft>
              <a:buClr>
                <a:srgbClr val="002060"/>
              </a:buClr>
              <a:buSzPts val="2000"/>
              <a:buChar char="●"/>
            </a:pPr>
            <a:r>
              <a:rPr b="1" lang="en-US" sz="2000">
                <a:solidFill>
                  <a:srgbClr val="002060"/>
                </a:solidFill>
              </a:rPr>
              <a:t>Identified high level procedures for HMIS Lead Agency</a:t>
            </a:r>
            <a:endParaRPr b="1" sz="2000">
              <a:solidFill>
                <a:srgbClr val="002060"/>
              </a:solidFill>
            </a:endParaRPr>
          </a:p>
          <a:p>
            <a:pPr indent="-355600" lvl="0" marL="400050" rtl="0" algn="l">
              <a:spcBef>
                <a:spcPts val="0"/>
              </a:spcBef>
              <a:spcAft>
                <a:spcPts val="0"/>
              </a:spcAft>
              <a:buClr>
                <a:srgbClr val="002060"/>
              </a:buClr>
              <a:buSzPts val="2000"/>
              <a:buChar char="●"/>
            </a:pPr>
            <a:r>
              <a:rPr b="1" lang="en-US" sz="2000">
                <a:solidFill>
                  <a:srgbClr val="002060"/>
                </a:solidFill>
              </a:rPr>
              <a:t>Updates to improve consistency/language between documents</a:t>
            </a:r>
            <a:endParaRPr b="1" sz="2000">
              <a:solidFill>
                <a:srgbClr val="002060"/>
              </a:solidFill>
            </a:endParaRPr>
          </a:p>
          <a:p>
            <a:pPr indent="-355600" lvl="0" marL="400050" rtl="0" algn="l">
              <a:spcBef>
                <a:spcPts val="0"/>
              </a:spcBef>
              <a:spcAft>
                <a:spcPts val="0"/>
              </a:spcAft>
              <a:buClr>
                <a:srgbClr val="002060"/>
              </a:buClr>
              <a:buSzPts val="2000"/>
              <a:buChar char="●"/>
            </a:pPr>
            <a:r>
              <a:rPr b="1" lang="en-US" sz="2000">
                <a:solidFill>
                  <a:srgbClr val="002060"/>
                </a:solidFill>
              </a:rPr>
              <a:t>Most updates resolve differences between documents regarding ROI usage (one ROI per client for the CoC)</a:t>
            </a:r>
            <a:endParaRPr b="1" sz="2000">
              <a:solidFill>
                <a:srgbClr val="002060"/>
              </a:solidFill>
            </a:endParaRPr>
          </a:p>
          <a:p>
            <a:pPr indent="-355600" lvl="1" marL="742950" rtl="0" algn="l">
              <a:spcBef>
                <a:spcPts val="0"/>
              </a:spcBef>
              <a:spcAft>
                <a:spcPts val="0"/>
              </a:spcAft>
              <a:buClr>
                <a:srgbClr val="002060"/>
              </a:buClr>
              <a:buSzPts val="2000"/>
              <a:buChar char="○"/>
            </a:pPr>
            <a:r>
              <a:rPr b="1" lang="en-US" sz="2000">
                <a:solidFill>
                  <a:srgbClr val="002060"/>
                </a:solidFill>
              </a:rPr>
              <a:t>HMIS Policies &amp; Procedures</a:t>
            </a:r>
            <a:endParaRPr b="1" sz="2000">
              <a:solidFill>
                <a:srgbClr val="002060"/>
              </a:solidFill>
            </a:endParaRPr>
          </a:p>
          <a:p>
            <a:pPr indent="-355600" lvl="1" marL="742950" rtl="0" algn="l">
              <a:spcBef>
                <a:spcPts val="0"/>
              </a:spcBef>
              <a:spcAft>
                <a:spcPts val="0"/>
              </a:spcAft>
              <a:buClr>
                <a:srgbClr val="002060"/>
              </a:buClr>
              <a:buSzPts val="2000"/>
              <a:buChar char="○"/>
            </a:pPr>
            <a:r>
              <a:rPr b="1" lang="en-US" sz="2000">
                <a:solidFill>
                  <a:srgbClr val="002060"/>
                </a:solidFill>
              </a:rPr>
              <a:t>HMIS Security Plan</a:t>
            </a:r>
            <a:endParaRPr b="1" sz="2000">
              <a:solidFill>
                <a:srgbClr val="002060"/>
              </a:solidFill>
            </a:endParaRPr>
          </a:p>
          <a:p>
            <a:pPr indent="-355600" lvl="1" marL="742950" rtl="0" algn="l">
              <a:spcBef>
                <a:spcPts val="0"/>
              </a:spcBef>
              <a:spcAft>
                <a:spcPts val="0"/>
              </a:spcAft>
              <a:buClr>
                <a:srgbClr val="002060"/>
              </a:buClr>
              <a:buSzPts val="2000"/>
              <a:buChar char="○"/>
            </a:pPr>
            <a:r>
              <a:rPr b="1" lang="en-US" sz="2000">
                <a:solidFill>
                  <a:srgbClr val="002060"/>
                </a:solidFill>
              </a:rPr>
              <a:t>HMIS Privacy Plan, Privacy Poster and ROI form</a:t>
            </a:r>
            <a:endParaRPr b="1" sz="2000">
              <a:solidFill>
                <a:srgbClr val="002060"/>
              </a:solidFill>
            </a:endParaRPr>
          </a:p>
          <a:p>
            <a:pPr indent="-355600" lvl="1" marL="742950" rtl="0" algn="l">
              <a:spcBef>
                <a:spcPts val="0"/>
              </a:spcBef>
              <a:spcAft>
                <a:spcPts val="0"/>
              </a:spcAft>
              <a:buClr>
                <a:srgbClr val="002060"/>
              </a:buClr>
              <a:buSzPts val="2000"/>
              <a:buChar char="○"/>
            </a:pPr>
            <a:r>
              <a:rPr b="1" lang="en-US" sz="2000">
                <a:solidFill>
                  <a:srgbClr val="002060"/>
                </a:solidFill>
              </a:rPr>
              <a:t>HMIS Partner Agreement</a:t>
            </a:r>
            <a:endParaRPr b="1" sz="2000">
              <a:solidFill>
                <a:srgbClr val="002060"/>
              </a:solidFill>
            </a:endParaRPr>
          </a:p>
          <a:p>
            <a:pPr indent="-355600" lvl="1" marL="742950" rtl="0" algn="l">
              <a:spcBef>
                <a:spcPts val="0"/>
              </a:spcBef>
              <a:spcAft>
                <a:spcPts val="0"/>
              </a:spcAft>
              <a:buClr>
                <a:srgbClr val="002060"/>
              </a:buClr>
              <a:buSzPts val="2000"/>
              <a:buChar char="○"/>
            </a:pPr>
            <a:r>
              <a:rPr b="1" lang="en-US" sz="2000">
                <a:solidFill>
                  <a:srgbClr val="002060"/>
                </a:solidFill>
              </a:rPr>
              <a:t>HMIS End User Agreement</a:t>
            </a:r>
            <a:endParaRPr b="1" sz="2000">
              <a:solidFill>
                <a:srgbClr val="002060"/>
              </a:solidFill>
            </a:endParaRPr>
          </a:p>
          <a:p>
            <a:pPr indent="-355600" lvl="0" marL="457200" rtl="0" algn="l">
              <a:spcBef>
                <a:spcPts val="0"/>
              </a:spcBef>
              <a:spcAft>
                <a:spcPts val="0"/>
              </a:spcAft>
              <a:buClr>
                <a:srgbClr val="002060"/>
              </a:buClr>
              <a:buSzPts val="2000"/>
              <a:buChar char="●"/>
            </a:pPr>
            <a:r>
              <a:rPr b="1" lang="en-US" sz="2000">
                <a:solidFill>
                  <a:srgbClr val="002060"/>
                </a:solidFill>
              </a:rPr>
              <a:t>All documents reviewed and approved by HUD TAs</a:t>
            </a:r>
            <a:endParaRPr b="1" sz="2000">
              <a:solidFill>
                <a:srgbClr val="002060"/>
              </a:solidFill>
            </a:endParaRPr>
          </a:p>
          <a:p>
            <a:pPr indent="-355600" lvl="0" marL="457200" rtl="0" algn="l">
              <a:spcBef>
                <a:spcPts val="0"/>
              </a:spcBef>
              <a:spcAft>
                <a:spcPts val="0"/>
              </a:spcAft>
              <a:buClr>
                <a:srgbClr val="002060"/>
              </a:buClr>
              <a:buSzPts val="2000"/>
              <a:buChar char="●"/>
            </a:pPr>
            <a:r>
              <a:rPr b="1" lang="en-US" sz="2000">
                <a:solidFill>
                  <a:srgbClr val="002060"/>
                </a:solidFill>
              </a:rPr>
              <a:t>HMIS Policies, Security and Privacy Plans to be submitted to CoC Board for approval</a:t>
            </a:r>
            <a:endParaRPr b="1" sz="2000">
              <a:solidFill>
                <a:srgbClr val="002060"/>
              </a:solidFill>
            </a:endParaRPr>
          </a:p>
          <a:p>
            <a:pPr indent="-355600" lvl="0" marL="457200" rtl="0" algn="l">
              <a:spcBef>
                <a:spcPts val="0"/>
              </a:spcBef>
              <a:spcAft>
                <a:spcPts val="0"/>
              </a:spcAft>
              <a:buClr>
                <a:srgbClr val="002060"/>
              </a:buClr>
              <a:buSzPts val="2000"/>
              <a:buChar char="●"/>
            </a:pPr>
            <a:r>
              <a:rPr b="1" lang="en-US" sz="2000">
                <a:solidFill>
                  <a:srgbClr val="002060"/>
                </a:solidFill>
              </a:rPr>
              <a:t>Completed documents to be posted to HMIS website following Board approval.</a:t>
            </a:r>
            <a:endParaRPr b="1" sz="2000">
              <a:solidFill>
                <a:srgbClr val="002060"/>
              </a:solidFill>
            </a:endParaRPr>
          </a:p>
          <a:p>
            <a:pPr indent="-355600" lvl="0" marL="457200" rtl="0" algn="l">
              <a:spcBef>
                <a:spcPts val="0"/>
              </a:spcBef>
              <a:spcAft>
                <a:spcPts val="0"/>
              </a:spcAft>
              <a:buClr>
                <a:srgbClr val="002060"/>
              </a:buClr>
              <a:buSzPts val="2000"/>
              <a:buChar char="●"/>
            </a:pPr>
            <a:r>
              <a:rPr b="1" lang="en-US" sz="2000">
                <a:solidFill>
                  <a:srgbClr val="002060"/>
                </a:solidFill>
              </a:rPr>
              <a:t>HMIS Monitoring Plan is currently being updated</a:t>
            </a:r>
            <a:endParaRPr b="1" sz="2000">
              <a:solidFill>
                <a:srgbClr val="00206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0"/>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Committee Roll-Call Vote</a:t>
            </a:r>
            <a:endParaRPr/>
          </a:p>
          <a:p>
            <a:pPr indent="0" lvl="0" marL="0" rtl="0" algn="ctr">
              <a:spcBef>
                <a:spcPts val="0"/>
              </a:spcBef>
              <a:spcAft>
                <a:spcPts val="0"/>
              </a:spcAft>
              <a:buNone/>
            </a:pPr>
            <a:r>
              <a:rPr lang="en-US"/>
              <a:t>HMIS Committee Officers</a:t>
            </a:r>
            <a:endParaRPr/>
          </a:p>
        </p:txBody>
      </p:sp>
      <p:sp>
        <p:nvSpPr>
          <p:cNvPr id="449" name="Google Shape;449;p70"/>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1"/>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Committee Roll-Call Vote</a:t>
            </a:r>
            <a:endParaRPr/>
          </a:p>
          <a:p>
            <a:pPr indent="0" lvl="0" marL="0" rtl="0" algn="ctr">
              <a:spcBef>
                <a:spcPts val="0"/>
              </a:spcBef>
              <a:spcAft>
                <a:spcPts val="0"/>
              </a:spcAft>
              <a:buNone/>
            </a:pPr>
            <a:r>
              <a:rPr lang="en-US"/>
              <a:t>Any other motion before committee</a:t>
            </a:r>
            <a:endParaRPr/>
          </a:p>
        </p:txBody>
      </p:sp>
      <p:sp>
        <p:nvSpPr>
          <p:cNvPr id="455" name="Google Shape;455;p71"/>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2"/>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Nominees</a:t>
            </a:r>
            <a:endParaRPr b="1" sz="3600">
              <a:solidFill>
                <a:srgbClr val="002060"/>
              </a:solidFill>
              <a:latin typeface="Cabin"/>
              <a:ea typeface="Cabin"/>
              <a:cs typeface="Cabin"/>
              <a:sym typeface="Cabin"/>
            </a:endParaRPr>
          </a:p>
        </p:txBody>
      </p:sp>
      <p:sp>
        <p:nvSpPr>
          <p:cNvPr id="461" name="Google Shape;461;p72"/>
          <p:cNvSpPr txBox="1"/>
          <p:nvPr>
            <p:ph idx="1" type="body"/>
          </p:nvPr>
        </p:nvSpPr>
        <p:spPr>
          <a:xfrm>
            <a:off x="540375" y="1409150"/>
            <a:ext cx="7640400" cy="4429800"/>
          </a:xfrm>
          <a:prstGeom prst="rect">
            <a:avLst/>
          </a:prstGeom>
          <a:noFill/>
          <a:ln>
            <a:noFill/>
          </a:ln>
        </p:spPr>
        <p:txBody>
          <a:bodyPr anchorCtr="0" anchor="ctr" bIns="45700" lIns="91425" spcFirstLastPara="1" rIns="91425" wrap="square" tIns="45700">
            <a:noAutofit/>
          </a:bodyPr>
          <a:lstStyle/>
          <a:p>
            <a:pPr indent="-355600" lvl="0" marL="457200" rtl="0" algn="l">
              <a:spcBef>
                <a:spcPts val="360"/>
              </a:spcBef>
              <a:spcAft>
                <a:spcPts val="0"/>
              </a:spcAft>
              <a:buSzPts val="2000"/>
              <a:buChar char="●"/>
            </a:pPr>
            <a:r>
              <a:rPr lang="en-US" sz="2000">
                <a:solidFill>
                  <a:schemeClr val="dk1"/>
                </a:solidFill>
              </a:rPr>
              <a:t>Accepting nominations (from supervisors, </a:t>
            </a:r>
            <a:r>
              <a:rPr lang="en-US" sz="2000">
                <a:solidFill>
                  <a:schemeClr val="dk1"/>
                </a:solidFill>
              </a:rPr>
              <a:t>liaisons</a:t>
            </a:r>
            <a:r>
              <a:rPr lang="en-US" sz="2000">
                <a:solidFill>
                  <a:schemeClr val="dk1"/>
                </a:solidFill>
              </a:rPr>
              <a:t>, peers, and self)</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Email </a:t>
            </a:r>
            <a:r>
              <a:rPr lang="en-US" sz="2000" u="sng">
                <a:solidFill>
                  <a:schemeClr val="hlink"/>
                </a:solidFill>
                <a:hlinkClick r:id="rId3"/>
              </a:rPr>
              <a:t>hmis-advisory@hsncfl.org</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Include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Name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Agency</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Role with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How long you have worked in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Email</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Telephone Number</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Brief Biography</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highlight>
                  <a:srgbClr val="00FF00"/>
                </a:highlight>
              </a:rPr>
              <a:t>Voting on nominations will be done virtually</a:t>
            </a:r>
            <a:endParaRPr sz="2000">
              <a:solidFill>
                <a:schemeClr val="dk1"/>
              </a:solidFill>
              <a:highlight>
                <a:srgbClr val="00FF00"/>
              </a:highlight>
            </a:endParaRPr>
          </a:p>
          <a:p>
            <a:pPr indent="-355600" lvl="0" marL="457200" rtl="0" algn="l">
              <a:spcBef>
                <a:spcPts val="0"/>
              </a:spcBef>
              <a:spcAft>
                <a:spcPts val="0"/>
              </a:spcAft>
              <a:buClr>
                <a:schemeClr val="dk1"/>
              </a:buClr>
              <a:buSzPts val="2000"/>
              <a:buChar char="●"/>
            </a:pPr>
            <a:r>
              <a:rPr b="1" lang="en-US" sz="2000">
                <a:solidFill>
                  <a:schemeClr val="dk1"/>
                </a:solidFill>
              </a:rPr>
              <a:t>Please be sure that any person nominated is able to commit time to the committee and is willing to participate</a:t>
            </a:r>
            <a:endParaRPr b="1" sz="20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3"/>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467" name="Google Shape;467;p73"/>
          <p:cNvSpPr txBox="1"/>
          <p:nvPr>
            <p:ph idx="1" type="body"/>
          </p:nvPr>
        </p:nvSpPr>
        <p:spPr>
          <a:xfrm>
            <a:off x="457200" y="1600200"/>
            <a:ext cx="36873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200"/>
              <a:t>Angel Jones</a:t>
            </a:r>
            <a:endParaRPr b="1" sz="2200"/>
          </a:p>
          <a:p>
            <a:pPr indent="0" lvl="0" marL="0" rtl="0" algn="l">
              <a:spcBef>
                <a:spcPts val="360"/>
              </a:spcBef>
              <a:spcAft>
                <a:spcPts val="0"/>
              </a:spcAft>
              <a:buNone/>
            </a:pPr>
            <a:r>
              <a:rPr lang="en-US" sz="2200"/>
              <a:t>HMIS Operations </a:t>
            </a:r>
            <a:r>
              <a:rPr lang="en-US" sz="2200"/>
              <a:t>Manager</a:t>
            </a:r>
            <a:endParaRPr sz="2200"/>
          </a:p>
          <a:p>
            <a:pPr indent="0" lvl="0" marL="0" rtl="0" algn="l">
              <a:spcBef>
                <a:spcPts val="360"/>
              </a:spcBef>
              <a:spcAft>
                <a:spcPts val="0"/>
              </a:spcAft>
              <a:buNone/>
            </a:pPr>
            <a:r>
              <a:t/>
            </a:r>
            <a:endParaRPr sz="2200"/>
          </a:p>
          <a:p>
            <a:pPr indent="0" lvl="0" marL="0" rtl="0" algn="l">
              <a:spcBef>
                <a:spcPts val="360"/>
              </a:spcBef>
              <a:spcAft>
                <a:spcPts val="0"/>
              </a:spcAft>
              <a:buClr>
                <a:schemeClr val="dk1"/>
              </a:buClr>
              <a:buSzPts val="1100"/>
              <a:buFont typeface="Arial"/>
              <a:buNone/>
            </a:pPr>
            <a:r>
              <a:rPr b="1" lang="en-US" sz="2200">
                <a:solidFill>
                  <a:schemeClr val="dk1"/>
                </a:solidFill>
              </a:rPr>
              <a:t>Agustin “Tino” Paz</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Senior Data Analyst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solidFill>
                  <a:schemeClr val="dk1"/>
                </a:solidFill>
              </a:rPr>
              <a:t>Ashley Brozenske</a:t>
            </a:r>
            <a:endParaRPr b="1" sz="2200">
              <a:solidFill>
                <a:schemeClr val="dk1"/>
              </a:solidFill>
            </a:endParaRPr>
          </a:p>
          <a:p>
            <a:pPr indent="0" lvl="0" marL="0" rtl="0" algn="l">
              <a:spcBef>
                <a:spcPts val="360"/>
              </a:spcBef>
              <a:spcAft>
                <a:spcPts val="0"/>
              </a:spcAft>
              <a:buNone/>
            </a:pPr>
            <a:r>
              <a:rPr lang="en-US" sz="2200">
                <a:solidFill>
                  <a:schemeClr val="dk1"/>
                </a:solidFill>
              </a:rPr>
              <a:t>HMIS Data Analyst I</a:t>
            </a:r>
            <a:endParaRPr b="1" sz="2200">
              <a:solidFill>
                <a:schemeClr val="dk1"/>
              </a:solidFill>
            </a:endParaRPr>
          </a:p>
          <a:p>
            <a:pPr indent="0" lvl="0" marL="0" rtl="0" algn="l">
              <a:spcBef>
                <a:spcPts val="360"/>
              </a:spcBef>
              <a:spcAft>
                <a:spcPts val="0"/>
              </a:spcAft>
              <a:buNone/>
            </a:pPr>
            <a:r>
              <a:t/>
            </a:r>
            <a:endParaRPr b="1" sz="2200">
              <a:solidFill>
                <a:schemeClr val="dk1"/>
              </a:solidFill>
            </a:endParaRPr>
          </a:p>
          <a:p>
            <a:pPr indent="0" lvl="0" marL="0" rtl="0" algn="l">
              <a:spcBef>
                <a:spcPts val="360"/>
              </a:spcBef>
              <a:spcAft>
                <a:spcPts val="0"/>
              </a:spcAft>
              <a:buClr>
                <a:schemeClr val="dk1"/>
              </a:buClr>
              <a:buSzPts val="1100"/>
              <a:buFont typeface="Arial"/>
              <a:buNone/>
            </a:pPr>
            <a:r>
              <a:rPr b="1" lang="en-US" sz="2200">
                <a:solidFill>
                  <a:schemeClr val="dk1"/>
                </a:solidFill>
              </a:rPr>
              <a:t>Brittney Behr</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Project Coordinator</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468" name="Google Shape;468;p73"/>
          <p:cNvSpPr txBox="1"/>
          <p:nvPr>
            <p:ph idx="1" type="body"/>
          </p:nvPr>
        </p:nvSpPr>
        <p:spPr>
          <a:xfrm>
            <a:off x="4450300" y="1600200"/>
            <a:ext cx="4693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200">
                <a:solidFill>
                  <a:schemeClr val="dk1"/>
                </a:solidFill>
              </a:rPr>
              <a:t>Chuck Vroman</a:t>
            </a:r>
            <a:endParaRPr b="1" sz="2200">
              <a:solidFill>
                <a:schemeClr val="dk1"/>
              </a:solidFill>
            </a:endParaRPr>
          </a:p>
          <a:p>
            <a:pPr indent="0" lvl="0" marL="0" rtl="0" algn="l">
              <a:spcBef>
                <a:spcPts val="360"/>
              </a:spcBef>
              <a:spcAft>
                <a:spcPts val="0"/>
              </a:spcAft>
              <a:buNone/>
            </a:pPr>
            <a:r>
              <a:rPr lang="en-US" sz="2200">
                <a:solidFill>
                  <a:schemeClr val="dk1"/>
                </a:solidFill>
              </a:rPr>
              <a:t>HMIS System Success Specialist</a:t>
            </a:r>
            <a:endParaRPr sz="2200">
              <a:solidFill>
                <a:schemeClr val="dk1"/>
              </a:solidFill>
            </a:endParaRPr>
          </a:p>
          <a:p>
            <a:pPr indent="0" lvl="0" marL="0" rtl="0" algn="l">
              <a:spcBef>
                <a:spcPts val="360"/>
              </a:spcBef>
              <a:spcAft>
                <a:spcPts val="0"/>
              </a:spcAft>
              <a:buClr>
                <a:schemeClr val="dk1"/>
              </a:buClr>
              <a:buSzPts val="1100"/>
              <a:buFont typeface="Arial"/>
              <a:buNone/>
            </a:pPr>
            <a:r>
              <a:t/>
            </a:r>
            <a:endParaRPr sz="2200">
              <a:solidFill>
                <a:schemeClr val="dk1"/>
              </a:solidFill>
            </a:endParaRPr>
          </a:p>
          <a:p>
            <a:pPr indent="0" lvl="0" marL="0" rtl="0" algn="l">
              <a:spcBef>
                <a:spcPts val="360"/>
              </a:spcBef>
              <a:spcAft>
                <a:spcPts val="0"/>
              </a:spcAft>
              <a:buNone/>
            </a:pPr>
            <a:r>
              <a:rPr b="1" lang="en-US" sz="2200"/>
              <a:t>Racquel McGlashen</a:t>
            </a:r>
            <a:endParaRPr sz="2200"/>
          </a:p>
          <a:p>
            <a:pPr indent="0" lvl="0" marL="0" rtl="0" algn="l">
              <a:spcBef>
                <a:spcPts val="360"/>
              </a:spcBef>
              <a:spcAft>
                <a:spcPts val="0"/>
              </a:spcAft>
              <a:buNone/>
            </a:pPr>
            <a:r>
              <a:rPr lang="en-US" sz="2200"/>
              <a:t>HMIS Partner Success Specialist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t>Tyler Claitt</a:t>
            </a:r>
            <a:endParaRPr b="1" sz="2200"/>
          </a:p>
          <a:p>
            <a:pPr indent="0" lvl="0" marL="0" rtl="0" algn="l">
              <a:spcBef>
                <a:spcPts val="360"/>
              </a:spcBef>
              <a:spcAft>
                <a:spcPts val="0"/>
              </a:spcAft>
              <a:buClr>
                <a:schemeClr val="dk1"/>
              </a:buClr>
              <a:buSzPts val="1100"/>
              <a:buFont typeface="Arial"/>
              <a:buNone/>
            </a:pPr>
            <a:r>
              <a:rPr lang="en-US" sz="2200">
                <a:solidFill>
                  <a:schemeClr val="dk1"/>
                </a:solidFill>
              </a:rPr>
              <a:t>HMIS Partner Support Specialist </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74"/>
          <p:cNvSpPr txBox="1"/>
          <p:nvPr>
            <p:ph type="title"/>
          </p:nvPr>
        </p:nvSpPr>
        <p:spPr>
          <a:xfrm>
            <a:off x="0" y="735825"/>
            <a:ext cx="9144000" cy="1085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4200">
                <a:solidFill>
                  <a:srgbClr val="002060"/>
                </a:solidFill>
                <a:latin typeface="Cabin"/>
                <a:ea typeface="Cabin"/>
                <a:cs typeface="Cabin"/>
                <a:sym typeface="Cabin"/>
              </a:rPr>
              <a:t>Thank you for Attending!</a:t>
            </a:r>
            <a:endParaRPr b="1" sz="42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474" name="Google Shape;474;p74"/>
          <p:cNvSpPr txBox="1"/>
          <p:nvPr>
            <p:ph idx="1" type="body"/>
          </p:nvPr>
        </p:nvSpPr>
        <p:spPr>
          <a:xfrm>
            <a:off x="725850" y="1527300"/>
            <a:ext cx="75243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Next meeting date:</a:t>
            </a:r>
            <a:endParaRPr sz="3500"/>
          </a:p>
          <a:p>
            <a:pPr indent="0" lvl="0" marL="342900" rtl="0" algn="ctr">
              <a:lnSpc>
                <a:spcPct val="90000"/>
              </a:lnSpc>
              <a:spcBef>
                <a:spcPts val="640"/>
              </a:spcBef>
              <a:spcAft>
                <a:spcPts val="0"/>
              </a:spcAft>
              <a:buNone/>
            </a:pPr>
            <a:r>
              <a:t/>
            </a:r>
            <a:endParaRPr sz="3500"/>
          </a:p>
          <a:p>
            <a:pPr indent="0" lvl="0" marL="800100" rtl="0" algn="ctr">
              <a:lnSpc>
                <a:spcPct val="90000"/>
              </a:lnSpc>
              <a:spcBef>
                <a:spcPts val="640"/>
              </a:spcBef>
              <a:spcAft>
                <a:spcPts val="0"/>
              </a:spcAft>
              <a:buNone/>
            </a:pPr>
            <a:r>
              <a:rPr b="1" lang="en-US" sz="3500"/>
              <a:t>Tuesday, May 9th, 2023</a:t>
            </a:r>
            <a:endParaRPr b="1" sz="3500"/>
          </a:p>
          <a:p>
            <a:pPr indent="0" lvl="0" marL="800100" rtl="0" algn="ctr">
              <a:lnSpc>
                <a:spcPct val="90000"/>
              </a:lnSpc>
              <a:spcBef>
                <a:spcPts val="640"/>
              </a:spcBef>
              <a:spcAft>
                <a:spcPts val="0"/>
              </a:spcAft>
              <a:buNone/>
            </a:pPr>
            <a:r>
              <a:rPr b="1" lang="en-US" sz="3500"/>
              <a:t>10:30 am to 12:00 pm</a:t>
            </a:r>
            <a:endParaRPr b="1" sz="3500"/>
          </a:p>
          <a:p>
            <a:pPr indent="0" lvl="0" marL="800100" rtl="0" algn="ctr">
              <a:lnSpc>
                <a:spcPct val="90000"/>
              </a:lnSpc>
              <a:spcBef>
                <a:spcPts val="640"/>
              </a:spcBef>
              <a:spcAft>
                <a:spcPts val="0"/>
              </a:spcAft>
              <a:buNone/>
            </a:pPr>
            <a:r>
              <a:t/>
            </a:r>
            <a:endParaRPr b="1" sz="3500">
              <a:solidFill>
                <a:srgbClr val="FF0000"/>
              </a:solidFill>
            </a:endParaRPr>
          </a:p>
          <a:p>
            <a:pPr indent="0" lvl="0" marL="342900" rtl="0" algn="ctr">
              <a:lnSpc>
                <a:spcPct val="90000"/>
              </a:lnSpc>
              <a:spcBef>
                <a:spcPts val="640"/>
              </a:spcBef>
              <a:spcAft>
                <a:spcPts val="0"/>
              </a:spcAft>
              <a:buNone/>
            </a:pPr>
            <a:r>
              <a:t/>
            </a:r>
            <a:endParaRPr sz="1300"/>
          </a:p>
        </p:txBody>
      </p:sp>
      <p:sp>
        <p:nvSpPr>
          <p:cNvPr id="475" name="Google Shape;475;p74"/>
          <p:cNvSpPr txBox="1"/>
          <p:nvPr/>
        </p:nvSpPr>
        <p:spPr>
          <a:xfrm>
            <a:off x="0" y="5862600"/>
            <a:ext cx="9144000" cy="9954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a:solidFill>
                  <a:schemeClr val="dk1"/>
                </a:solidFill>
              </a:rPr>
              <a:t>HMIS Guides, Documents, Training, Acronyms &amp; More</a:t>
            </a:r>
            <a:endParaRPr b="1">
              <a:solidFill>
                <a:schemeClr val="dk1"/>
              </a:solidFill>
            </a:endParaRPr>
          </a:p>
          <a:p>
            <a:pPr indent="0" lvl="0" marL="457200" rtl="0" algn="ctr">
              <a:spcBef>
                <a:spcPts val="640"/>
              </a:spcBef>
              <a:spcAft>
                <a:spcPts val="0"/>
              </a:spcAft>
              <a:buNone/>
            </a:pPr>
            <a:r>
              <a:rPr b="1" lang="en-US" u="sng">
                <a:solidFill>
                  <a:schemeClr val="hlink"/>
                </a:solidFill>
                <a:hlinkClick r:id="rId3"/>
              </a:rPr>
              <a:t>hmiscfl.org</a:t>
            </a:r>
            <a:endParaRPr sz="500"/>
          </a:p>
          <a:p>
            <a:pPr indent="0" lvl="0" marL="457200" marR="0" rtl="0" algn="ctr">
              <a:lnSpc>
                <a:spcPct val="100000"/>
              </a:lnSpc>
              <a:spcBef>
                <a:spcPts val="640"/>
              </a:spcBef>
              <a:spcAft>
                <a:spcPts val="0"/>
              </a:spcAft>
              <a:buNone/>
            </a:pPr>
            <a:r>
              <a:rPr b="1" lang="en-US" u="sng">
                <a:solidFill>
                  <a:schemeClr val="hlink"/>
                </a:solidFill>
              </a:rPr>
              <a:t>https://www.hmiscfl.org/training/datadefinitions/</a:t>
            </a:r>
            <a:endParaRPr b="1" u="sng">
              <a:solidFill>
                <a:schemeClr val="hlin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0"/>
          <p:cNvSpPr txBox="1"/>
          <p:nvPr>
            <p:ph type="ctrTitle"/>
          </p:nvPr>
        </p:nvSpPr>
        <p:spPr>
          <a:xfrm>
            <a:off x="571500" y="1530050"/>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Officer Reports</a:t>
            </a:r>
            <a:endParaRPr/>
          </a:p>
        </p:txBody>
      </p:sp>
      <p:sp>
        <p:nvSpPr>
          <p:cNvPr id="147" name="Google Shape;147;p30"/>
          <p:cNvSpPr txBox="1"/>
          <p:nvPr>
            <p:ph idx="1" type="subTitle"/>
          </p:nvPr>
        </p:nvSpPr>
        <p:spPr>
          <a:xfrm>
            <a:off x="294300" y="3094175"/>
            <a:ext cx="8326800" cy="33174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sz="2600"/>
              <a:t>YHDP Updates - Aja Hunter</a:t>
            </a:r>
            <a:endParaRPr sz="2600"/>
          </a:p>
          <a:p>
            <a:pPr indent="0" lvl="0" marL="0" rtl="0" algn="ctr">
              <a:spcBef>
                <a:spcPts val="640"/>
              </a:spcBef>
              <a:spcAft>
                <a:spcPts val="0"/>
              </a:spcAft>
              <a:buNone/>
            </a:pPr>
            <a:r>
              <a:rPr lang="en-US" sz="2600"/>
              <a:t>Reporting Season Update -  LSA Results - Brittney Behr </a:t>
            </a:r>
            <a:endParaRPr sz="2600"/>
          </a:p>
          <a:p>
            <a:pPr indent="0" lvl="0" marL="0" rtl="0" algn="ctr">
              <a:spcBef>
                <a:spcPts val="640"/>
              </a:spcBef>
              <a:spcAft>
                <a:spcPts val="0"/>
              </a:spcAft>
              <a:buNone/>
            </a:pPr>
            <a:r>
              <a:rPr lang="en-US" sz="2600"/>
              <a:t>Reporting Season Update -  SPMs </a:t>
            </a:r>
            <a:r>
              <a:rPr lang="en-US" sz="2600"/>
              <a:t>- Brittney Behr</a:t>
            </a:r>
            <a:endParaRPr sz="2600"/>
          </a:p>
          <a:p>
            <a:pPr indent="0" lvl="0" marL="0" rtl="0" algn="ctr">
              <a:spcBef>
                <a:spcPts val="640"/>
              </a:spcBef>
              <a:spcAft>
                <a:spcPts val="0"/>
              </a:spcAft>
              <a:buNone/>
            </a:pPr>
            <a:r>
              <a:rPr lang="en-US" sz="2600"/>
              <a:t>Training and </a:t>
            </a:r>
            <a:r>
              <a:rPr lang="en-US" sz="2600"/>
              <a:t>Monitoring</a:t>
            </a:r>
            <a:r>
              <a:rPr lang="en-US" sz="2600"/>
              <a:t> Updates - Racquel McGlashen</a:t>
            </a:r>
            <a:endParaRPr sz="2600"/>
          </a:p>
          <a:p>
            <a:pPr indent="0" lvl="0" marL="0" rtl="0" algn="ctr">
              <a:spcBef>
                <a:spcPts val="640"/>
              </a:spcBef>
              <a:spcAft>
                <a:spcPts val="0"/>
              </a:spcAft>
              <a:buNone/>
            </a:pPr>
            <a:r>
              <a:rPr lang="en-US" sz="2600"/>
              <a:t>DQP Updates - Ashley Brozenske</a:t>
            </a:r>
            <a:endParaRPr sz="2600"/>
          </a:p>
          <a:p>
            <a:pPr indent="0" lvl="0" marL="0" rtl="0" algn="ctr">
              <a:spcBef>
                <a:spcPts val="640"/>
              </a:spcBef>
              <a:spcAft>
                <a:spcPts val="0"/>
              </a:spcAft>
              <a:buNone/>
            </a:pPr>
            <a:r>
              <a:rPr lang="en-US" sz="2600"/>
              <a:t>HMIS Feedback Survey Results - Angel Jones</a:t>
            </a:r>
            <a:endParaRPr sz="2600"/>
          </a:p>
          <a:p>
            <a:pPr indent="0" lvl="0" marL="0" rtl="0" algn="ctr">
              <a:spcBef>
                <a:spcPts val="640"/>
              </a:spcBef>
              <a:spcAft>
                <a:spcPts val="0"/>
              </a:spcAft>
              <a:buNone/>
            </a:pPr>
            <a:r>
              <a:rPr lang="en-US" sz="2600"/>
              <a:t>Governance Updates - Chuck Vroman</a:t>
            </a:r>
            <a:endParaRPr sz="2600"/>
          </a:p>
          <a:p>
            <a:pPr indent="0" lvl="0" marL="0" rtl="0" algn="ctr">
              <a:spcBef>
                <a:spcPts val="640"/>
              </a:spcBef>
              <a:spcAft>
                <a:spcPts val="0"/>
              </a:spcAft>
              <a:buNone/>
            </a:pPr>
            <a:r>
              <a:t/>
            </a:r>
            <a:endParaRPr sz="2600"/>
          </a:p>
          <a:p>
            <a:pPr indent="0" lvl="0" marL="0" rtl="0" algn="ctr">
              <a:spcBef>
                <a:spcPts val="640"/>
              </a:spcBef>
              <a:spcAft>
                <a:spcPts val="0"/>
              </a:spcAft>
              <a:buNone/>
            </a:pPr>
            <a:r>
              <a:t/>
            </a:r>
            <a:endParaRPr sz="2600"/>
          </a:p>
          <a:p>
            <a:pPr indent="0" lvl="0" marL="0" rtl="0" algn="ctr">
              <a:spcBef>
                <a:spcPts val="64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1"/>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YHDP Updates</a:t>
            </a:r>
            <a:endParaRPr b="1" sz="3600">
              <a:solidFill>
                <a:srgbClr val="002060"/>
              </a:solidFill>
              <a:latin typeface="Cabin"/>
              <a:ea typeface="Cabin"/>
              <a:cs typeface="Cabin"/>
              <a:sym typeface="Cabin"/>
            </a:endParaRPr>
          </a:p>
        </p:txBody>
      </p:sp>
      <p:sp>
        <p:nvSpPr>
          <p:cNvPr id="153" name="Google Shape;153;p31"/>
          <p:cNvSpPr txBox="1"/>
          <p:nvPr>
            <p:ph idx="1" type="body"/>
          </p:nvPr>
        </p:nvSpPr>
        <p:spPr>
          <a:xfrm>
            <a:off x="462550" y="825475"/>
            <a:ext cx="7640400" cy="59256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640"/>
              </a:spcBef>
              <a:spcAft>
                <a:spcPts val="0"/>
              </a:spcAft>
              <a:buSzPts val="1700"/>
              <a:buChar char="●"/>
            </a:pPr>
            <a:r>
              <a:rPr b="1" lang="en-US" sz="1500"/>
              <a:t>HSN HUD Award: </a:t>
            </a:r>
            <a:r>
              <a:rPr lang="en-US" sz="1500"/>
              <a:t>Youth Homelessness Demonstration Program of $8.4 million</a:t>
            </a:r>
            <a:r>
              <a:rPr b="1" lang="en-US" sz="1500"/>
              <a:t> </a:t>
            </a:r>
            <a:endParaRPr b="1" sz="1500"/>
          </a:p>
          <a:p>
            <a:pPr indent="-323850" lvl="1" marL="914400" rtl="0" algn="l">
              <a:lnSpc>
                <a:spcPct val="150000"/>
              </a:lnSpc>
              <a:spcBef>
                <a:spcPts val="0"/>
              </a:spcBef>
              <a:spcAft>
                <a:spcPts val="0"/>
              </a:spcAft>
              <a:buSzPts val="1500"/>
              <a:buChar char="○"/>
            </a:pPr>
            <a:r>
              <a:rPr b="1" lang="en-US" sz="1500"/>
              <a:t>Focus:</a:t>
            </a:r>
            <a:r>
              <a:rPr lang="en-US" sz="1500"/>
              <a:t> Create and implement a Coordinated Community Plan to</a:t>
            </a:r>
            <a:r>
              <a:rPr b="1" lang="en-US" sz="1500"/>
              <a:t> </a:t>
            </a:r>
            <a:r>
              <a:rPr lang="en-US" sz="1500"/>
              <a:t>prevent and end youth (18-24) homelessness</a:t>
            </a:r>
            <a:endParaRPr sz="1500"/>
          </a:p>
          <a:p>
            <a:pPr indent="-323850" lvl="1" marL="914400" rtl="0" algn="l">
              <a:lnSpc>
                <a:spcPct val="150000"/>
              </a:lnSpc>
              <a:spcBef>
                <a:spcPts val="0"/>
              </a:spcBef>
              <a:spcAft>
                <a:spcPts val="0"/>
              </a:spcAft>
              <a:buSzPts val="1500"/>
              <a:buChar char="○"/>
            </a:pPr>
            <a:r>
              <a:rPr b="1" lang="en-US" sz="1500"/>
              <a:t>Timeline: </a:t>
            </a:r>
            <a:endParaRPr b="1" sz="1500"/>
          </a:p>
          <a:p>
            <a:pPr indent="-323850" lvl="2" marL="1371600" rtl="0" algn="l">
              <a:lnSpc>
                <a:spcPct val="150000"/>
              </a:lnSpc>
              <a:spcBef>
                <a:spcPts val="0"/>
              </a:spcBef>
              <a:spcAft>
                <a:spcPts val="0"/>
              </a:spcAft>
              <a:buSzPts val="1500"/>
              <a:buChar char="■"/>
            </a:pPr>
            <a:r>
              <a:rPr lang="en-US" sz="1500"/>
              <a:t>Funds used over 2 yrs (can renew up to $4.2  million every yr in NOFO) </a:t>
            </a:r>
            <a:endParaRPr sz="1500"/>
          </a:p>
          <a:p>
            <a:pPr indent="-323850" lvl="2" marL="1371600" rtl="0" algn="l">
              <a:lnSpc>
                <a:spcPct val="150000"/>
              </a:lnSpc>
              <a:spcBef>
                <a:spcPts val="0"/>
              </a:spcBef>
              <a:spcAft>
                <a:spcPts val="0"/>
              </a:spcAft>
              <a:buSzPts val="1500"/>
              <a:buChar char="■"/>
            </a:pPr>
            <a:r>
              <a:rPr lang="en-US" sz="1500"/>
              <a:t>Given six months of planning (Nov 22- April 23) </a:t>
            </a:r>
            <a:endParaRPr sz="1500"/>
          </a:p>
          <a:p>
            <a:pPr indent="-323850" lvl="3" marL="1828800" rtl="0" algn="l">
              <a:lnSpc>
                <a:spcPct val="150000"/>
              </a:lnSpc>
              <a:spcBef>
                <a:spcPts val="0"/>
              </a:spcBef>
              <a:spcAft>
                <a:spcPts val="0"/>
              </a:spcAft>
              <a:buSzPts val="1500"/>
              <a:buChar char="●"/>
            </a:pPr>
            <a:r>
              <a:rPr lang="en-US" sz="1500"/>
              <a:t>Planning Team </a:t>
            </a:r>
            <a:endParaRPr sz="1500"/>
          </a:p>
          <a:p>
            <a:pPr indent="-323850" lvl="3" marL="1828800" rtl="0" algn="l">
              <a:lnSpc>
                <a:spcPct val="150000"/>
              </a:lnSpc>
              <a:spcBef>
                <a:spcPts val="0"/>
              </a:spcBef>
              <a:spcAft>
                <a:spcPts val="0"/>
              </a:spcAft>
              <a:buSzPts val="1500"/>
              <a:buChar char="●"/>
            </a:pPr>
            <a:r>
              <a:rPr lang="en-US" sz="1500"/>
              <a:t>Youth Action Board </a:t>
            </a:r>
            <a:endParaRPr sz="1500"/>
          </a:p>
          <a:p>
            <a:pPr indent="-323850" lvl="3" marL="1828800" rtl="0" algn="l">
              <a:lnSpc>
                <a:spcPct val="150000"/>
              </a:lnSpc>
              <a:spcBef>
                <a:spcPts val="0"/>
              </a:spcBef>
              <a:spcAft>
                <a:spcPts val="0"/>
              </a:spcAft>
              <a:buSzPts val="1500"/>
              <a:buChar char="●"/>
            </a:pPr>
            <a:r>
              <a:rPr lang="en-US" sz="1500"/>
              <a:t>Coordinated Community Plan </a:t>
            </a:r>
            <a:endParaRPr sz="1500"/>
          </a:p>
          <a:p>
            <a:pPr indent="-323850" lvl="4" marL="2286000" rtl="0" algn="l">
              <a:lnSpc>
                <a:spcPct val="150000"/>
              </a:lnSpc>
              <a:spcBef>
                <a:spcPts val="0"/>
              </a:spcBef>
              <a:spcAft>
                <a:spcPts val="0"/>
              </a:spcAft>
              <a:buSzPts val="1500"/>
              <a:buChar char="○"/>
            </a:pPr>
            <a:r>
              <a:rPr lang="en-US" sz="1500"/>
              <a:t>Statement of Need </a:t>
            </a:r>
            <a:endParaRPr sz="1500"/>
          </a:p>
          <a:p>
            <a:pPr indent="-323850" lvl="4" marL="2286000" rtl="0" algn="l">
              <a:lnSpc>
                <a:spcPct val="150000"/>
              </a:lnSpc>
              <a:spcBef>
                <a:spcPts val="0"/>
              </a:spcBef>
              <a:spcAft>
                <a:spcPts val="0"/>
              </a:spcAft>
              <a:buSzPts val="1500"/>
              <a:buChar char="○"/>
            </a:pPr>
            <a:r>
              <a:rPr lang="en-US" sz="1500"/>
              <a:t>Mission, Vision, Goals </a:t>
            </a:r>
            <a:endParaRPr sz="1500"/>
          </a:p>
          <a:p>
            <a:pPr indent="-323850" lvl="4" marL="2286000" rtl="0" algn="l">
              <a:lnSpc>
                <a:spcPct val="150000"/>
              </a:lnSpc>
              <a:spcBef>
                <a:spcPts val="0"/>
              </a:spcBef>
              <a:spcAft>
                <a:spcPts val="0"/>
              </a:spcAft>
              <a:buSzPts val="1500"/>
              <a:buChar char="○"/>
            </a:pPr>
            <a:r>
              <a:rPr lang="en-US" sz="1500"/>
              <a:t>Governance Structure </a:t>
            </a:r>
            <a:endParaRPr sz="1500"/>
          </a:p>
          <a:p>
            <a:pPr indent="-323850" lvl="4" marL="2286000" rtl="0" algn="l">
              <a:lnSpc>
                <a:spcPct val="150000"/>
              </a:lnSpc>
              <a:spcBef>
                <a:spcPts val="0"/>
              </a:spcBef>
              <a:spcAft>
                <a:spcPts val="0"/>
              </a:spcAft>
              <a:buSzPts val="1500"/>
              <a:buChar char="○"/>
            </a:pPr>
            <a:r>
              <a:rPr lang="en-US" sz="1500"/>
              <a:t>Projects to be Funded </a:t>
            </a:r>
            <a:endParaRPr sz="1500"/>
          </a:p>
          <a:p>
            <a:pPr indent="-323850" lvl="2" marL="1371600" rtl="0" algn="l">
              <a:lnSpc>
                <a:spcPct val="150000"/>
              </a:lnSpc>
              <a:spcBef>
                <a:spcPts val="0"/>
              </a:spcBef>
              <a:spcAft>
                <a:spcPts val="0"/>
              </a:spcAft>
              <a:buSzPts val="1500"/>
              <a:buChar char="■"/>
            </a:pPr>
            <a:r>
              <a:rPr lang="en-US" sz="1500"/>
              <a:t>Local RFA- May </a:t>
            </a:r>
            <a:endParaRPr sz="1500"/>
          </a:p>
          <a:p>
            <a:pPr indent="-311150" lvl="2" marL="1371600" rtl="0" algn="l">
              <a:lnSpc>
                <a:spcPct val="150000"/>
              </a:lnSpc>
              <a:spcBef>
                <a:spcPts val="0"/>
              </a:spcBef>
              <a:spcAft>
                <a:spcPts val="0"/>
              </a:spcAft>
              <a:buSzPts val="1300"/>
              <a:buChar char="■"/>
            </a:pPr>
            <a:r>
              <a:rPr lang="en-US" sz="1500"/>
              <a:t>Projects selected- July </a:t>
            </a:r>
            <a:r>
              <a:rPr lang="en-US" sz="1300"/>
              <a:t> </a:t>
            </a:r>
            <a:endParaRPr sz="1300"/>
          </a:p>
          <a:p>
            <a:pPr indent="0" lvl="0" marL="0" rtl="0" algn="l">
              <a:lnSpc>
                <a:spcPct val="150000"/>
              </a:lnSpc>
              <a:spcBef>
                <a:spcPts val="64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2"/>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YHDP</a:t>
            </a:r>
            <a:r>
              <a:rPr b="1" lang="en-US" sz="3600">
                <a:solidFill>
                  <a:srgbClr val="002060"/>
                </a:solidFill>
                <a:latin typeface="Cabin"/>
                <a:ea typeface="Cabin"/>
                <a:cs typeface="Cabin"/>
                <a:sym typeface="Cabin"/>
              </a:rPr>
              <a:t>- CCP Updates</a:t>
            </a:r>
            <a:endParaRPr b="1" sz="3600">
              <a:solidFill>
                <a:srgbClr val="002060"/>
              </a:solidFill>
              <a:latin typeface="Cabin"/>
              <a:ea typeface="Cabin"/>
              <a:cs typeface="Cabin"/>
              <a:sym typeface="Cabin"/>
            </a:endParaRPr>
          </a:p>
        </p:txBody>
      </p:sp>
      <p:sp>
        <p:nvSpPr>
          <p:cNvPr id="159" name="Google Shape;159;p32"/>
          <p:cNvSpPr txBox="1"/>
          <p:nvPr>
            <p:ph idx="1" type="body"/>
          </p:nvPr>
        </p:nvSpPr>
        <p:spPr>
          <a:xfrm>
            <a:off x="462550" y="825475"/>
            <a:ext cx="7640400" cy="5925600"/>
          </a:xfrm>
          <a:prstGeom prst="rect">
            <a:avLst/>
          </a:prstGeom>
          <a:noFill/>
          <a:ln>
            <a:noFill/>
          </a:ln>
        </p:spPr>
        <p:txBody>
          <a:bodyPr anchorCtr="0" anchor="t" bIns="45700" lIns="91425" spcFirstLastPara="1" rIns="91425" wrap="square" tIns="45700">
            <a:noAutofit/>
          </a:bodyPr>
          <a:lstStyle/>
          <a:p>
            <a:pPr indent="-349250" lvl="0" marL="457200" rtl="0" algn="l">
              <a:lnSpc>
                <a:spcPct val="150000"/>
              </a:lnSpc>
              <a:spcBef>
                <a:spcPts val="640"/>
              </a:spcBef>
              <a:spcAft>
                <a:spcPts val="0"/>
              </a:spcAft>
              <a:buSzPts val="1900"/>
              <a:buChar char="●"/>
            </a:pPr>
            <a:r>
              <a:rPr b="1" lang="en-US" sz="1500"/>
              <a:t>Mission:  </a:t>
            </a:r>
            <a:endParaRPr b="1" sz="1500"/>
          </a:p>
          <a:p>
            <a:pPr indent="-323850" lvl="1" marL="914400" rtl="0" algn="l">
              <a:spcBef>
                <a:spcPts val="0"/>
              </a:spcBef>
              <a:spcAft>
                <a:spcPts val="0"/>
              </a:spcAft>
              <a:buSzPts val="1500"/>
              <a:buChar char="○"/>
            </a:pPr>
            <a:r>
              <a:rPr lang="en-US" sz="1200">
                <a:solidFill>
                  <a:schemeClr val="dk1"/>
                </a:solidFill>
              </a:rPr>
              <a:t>Central Florida will utilize YHDP as a catalyst to ensure YYA experiencing houselessness have access to timely, equitable, and affirming support to attain success in leadership, housing, education, employment, well-being, and relationships. This journey is urgently driven to share leadership and responsibility with YYA experiencing houselessness.</a:t>
            </a:r>
            <a:endParaRPr sz="1500"/>
          </a:p>
          <a:p>
            <a:pPr indent="-349250" lvl="0" marL="457200" rtl="0" algn="l">
              <a:lnSpc>
                <a:spcPct val="150000"/>
              </a:lnSpc>
              <a:spcBef>
                <a:spcPts val="0"/>
              </a:spcBef>
              <a:spcAft>
                <a:spcPts val="0"/>
              </a:spcAft>
              <a:buSzPts val="1900"/>
              <a:buChar char="●"/>
            </a:pPr>
            <a:r>
              <a:rPr b="1" lang="en-US" sz="1500"/>
              <a:t>Vision: </a:t>
            </a:r>
            <a:endParaRPr b="1" sz="1500"/>
          </a:p>
          <a:p>
            <a:pPr indent="-323850" lvl="1" marL="914400" rtl="0" algn="l">
              <a:spcBef>
                <a:spcPts val="0"/>
              </a:spcBef>
              <a:spcAft>
                <a:spcPts val="0"/>
              </a:spcAft>
              <a:buSzPts val="1500"/>
              <a:buChar char="○"/>
            </a:pPr>
            <a:r>
              <a:rPr lang="en-US" sz="1200">
                <a:solidFill>
                  <a:schemeClr val="dk1"/>
                </a:solidFill>
              </a:rPr>
              <a:t>All houseless youth and young adults have a pathway to obtain and maintain a safe, stable, and secure home.</a:t>
            </a:r>
            <a:endParaRPr sz="1500"/>
          </a:p>
          <a:p>
            <a:pPr indent="-349250" lvl="0" marL="457200" rtl="0" algn="l">
              <a:lnSpc>
                <a:spcPct val="150000"/>
              </a:lnSpc>
              <a:spcBef>
                <a:spcPts val="0"/>
              </a:spcBef>
              <a:spcAft>
                <a:spcPts val="0"/>
              </a:spcAft>
              <a:buSzPts val="1900"/>
              <a:buChar char="●"/>
            </a:pPr>
            <a:r>
              <a:rPr b="1" lang="en-US" sz="1500"/>
              <a:t>Goals: </a:t>
            </a:r>
            <a:endParaRPr b="1" sz="1500"/>
          </a:p>
          <a:p>
            <a:pPr indent="-298450" lvl="1" marL="914400" rtl="0" algn="l">
              <a:lnSpc>
                <a:spcPct val="115000"/>
              </a:lnSpc>
              <a:spcBef>
                <a:spcPts val="0"/>
              </a:spcBef>
              <a:spcAft>
                <a:spcPts val="0"/>
              </a:spcAft>
              <a:buSzPts val="1100"/>
              <a:buChar char="○"/>
            </a:pPr>
            <a:r>
              <a:rPr b="1" lang="en-US" sz="1100">
                <a:solidFill>
                  <a:schemeClr val="dk1"/>
                </a:solidFill>
              </a:rPr>
              <a:t>1) YYA LEAD: </a:t>
            </a:r>
            <a:r>
              <a:rPr lang="en-US" sz="1100">
                <a:solidFill>
                  <a:schemeClr val="dk1"/>
                </a:solidFill>
              </a:rPr>
              <a:t>Central Florida collaborates with YYA that have lived experience of houselessness, to prioritize and uplift youth voices throughout the implementation of YHDP. </a:t>
            </a:r>
            <a:endParaRPr sz="1100">
              <a:solidFill>
                <a:schemeClr val="dk1"/>
              </a:solidFill>
            </a:endParaRPr>
          </a:p>
          <a:p>
            <a:pPr indent="-285750" lvl="1" marL="914400" rtl="0" algn="l">
              <a:lnSpc>
                <a:spcPct val="115000"/>
              </a:lnSpc>
              <a:spcBef>
                <a:spcPts val="0"/>
              </a:spcBef>
              <a:spcAft>
                <a:spcPts val="0"/>
              </a:spcAft>
              <a:buSzPts val="900"/>
              <a:buChar char="○"/>
            </a:pPr>
            <a:r>
              <a:rPr b="1" lang="en-US" sz="1100">
                <a:solidFill>
                  <a:schemeClr val="dk1"/>
                </a:solidFill>
              </a:rPr>
              <a:t>2) IDENTIFICATION: </a:t>
            </a:r>
            <a:r>
              <a:rPr lang="en-US" sz="1100">
                <a:solidFill>
                  <a:schemeClr val="dk1"/>
                </a:solidFill>
              </a:rPr>
              <a:t>Central Florida identifies </a:t>
            </a:r>
            <a:r>
              <a:rPr b="1" lang="en-US" sz="1500">
                <a:solidFill>
                  <a:schemeClr val="dk1"/>
                </a:solidFill>
              </a:rPr>
              <a:t>all </a:t>
            </a:r>
            <a:r>
              <a:rPr lang="en-US" sz="1100">
                <a:solidFill>
                  <a:schemeClr val="dk1"/>
                </a:solidFill>
              </a:rPr>
              <a:t>unaccompanied YYA experiencing or at risk of houselessness to understand their unique needs as well as ensures timely connections to needed resources </a:t>
            </a:r>
            <a:endParaRPr sz="1100">
              <a:solidFill>
                <a:schemeClr val="dk1"/>
              </a:solidFill>
            </a:endParaRPr>
          </a:p>
          <a:p>
            <a:pPr indent="-298450" lvl="1" marL="914400" rtl="0" algn="l">
              <a:lnSpc>
                <a:spcPct val="115000"/>
              </a:lnSpc>
              <a:spcBef>
                <a:spcPts val="0"/>
              </a:spcBef>
              <a:spcAft>
                <a:spcPts val="0"/>
              </a:spcAft>
              <a:buSzPts val="1100"/>
              <a:buChar char="○"/>
            </a:pPr>
            <a:r>
              <a:rPr b="1" lang="en-US" sz="1100">
                <a:solidFill>
                  <a:schemeClr val="dk1"/>
                </a:solidFill>
              </a:rPr>
              <a:t>3) HOUSING: </a:t>
            </a:r>
            <a:r>
              <a:rPr lang="en-US" sz="1100">
                <a:solidFill>
                  <a:schemeClr val="dk1"/>
                </a:solidFill>
              </a:rPr>
              <a:t>YYA are provided choices through diverse, flexible, and low barrier housing options. These options are immediate, safe, supportive and reflect individualized needs to ensure long-term stable housing. </a:t>
            </a:r>
            <a:endParaRPr sz="1100">
              <a:solidFill>
                <a:schemeClr val="dk1"/>
              </a:solidFill>
            </a:endParaRPr>
          </a:p>
          <a:p>
            <a:pPr indent="-298450" lvl="1" marL="914400" rtl="0" algn="l">
              <a:lnSpc>
                <a:spcPct val="115000"/>
              </a:lnSpc>
              <a:spcBef>
                <a:spcPts val="0"/>
              </a:spcBef>
              <a:spcAft>
                <a:spcPts val="0"/>
              </a:spcAft>
              <a:buSzPts val="1100"/>
              <a:buChar char="○"/>
            </a:pPr>
            <a:r>
              <a:rPr b="1" lang="en-US" sz="1100">
                <a:solidFill>
                  <a:schemeClr val="dk1"/>
                </a:solidFill>
              </a:rPr>
              <a:t>4) EDUCATION AND EMPLOYMENT: </a:t>
            </a:r>
            <a:r>
              <a:rPr lang="en-US" sz="1100">
                <a:solidFill>
                  <a:schemeClr val="dk1"/>
                </a:solidFill>
              </a:rPr>
              <a:t>Central Florida strengthens cross system collaborations to support all YYA in the exploration and achievement of their educational and career goals. Any support given to YYA  is tailored to their needs to ensure empowerment and self guided decision making.</a:t>
            </a:r>
            <a:endParaRPr sz="1100">
              <a:solidFill>
                <a:schemeClr val="dk1"/>
              </a:solidFill>
            </a:endParaRPr>
          </a:p>
          <a:p>
            <a:pPr indent="-298450" lvl="1" marL="914400" rtl="0" algn="l">
              <a:lnSpc>
                <a:spcPct val="115000"/>
              </a:lnSpc>
              <a:spcBef>
                <a:spcPts val="0"/>
              </a:spcBef>
              <a:spcAft>
                <a:spcPts val="0"/>
              </a:spcAft>
              <a:buSzPts val="1100"/>
              <a:buChar char="○"/>
            </a:pPr>
            <a:r>
              <a:rPr b="1" lang="en-US" sz="1100">
                <a:solidFill>
                  <a:schemeClr val="dk1"/>
                </a:solidFill>
              </a:rPr>
              <a:t>5) HEALTH AND PERMANENT RELATIONSHIPS: </a:t>
            </a:r>
            <a:r>
              <a:rPr lang="en-US" sz="1100">
                <a:solidFill>
                  <a:schemeClr val="dk1"/>
                </a:solidFill>
              </a:rPr>
              <a:t>The health and wellbeing of YYA are prioritized by meeting youth where they are and providing them with the resources, supports, and permanent connections they need to achieve stability, health, and self sufficiency.</a:t>
            </a:r>
            <a:endParaRPr sz="1300">
              <a:solidFill>
                <a:schemeClr val="dk1"/>
              </a:solidFill>
            </a:endParaRPr>
          </a:p>
          <a:p>
            <a:pPr indent="0" lvl="0" marL="0" rtl="0" algn="l">
              <a:lnSpc>
                <a:spcPct val="150000"/>
              </a:lnSpc>
              <a:spcBef>
                <a:spcPts val="640"/>
              </a:spcBef>
              <a:spcAft>
                <a:spcPts val="0"/>
              </a:spcAft>
              <a:buNone/>
            </a:pPr>
            <a:r>
              <a:t/>
            </a:r>
            <a:endParaRPr sz="1300"/>
          </a:p>
          <a:p>
            <a:pPr indent="0" lvl="0" marL="0" rtl="0" algn="l">
              <a:lnSpc>
                <a:spcPct val="150000"/>
              </a:lnSpc>
              <a:spcBef>
                <a:spcPts val="64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3"/>
          <p:cNvSpPr txBox="1"/>
          <p:nvPr>
            <p:ph type="title"/>
          </p:nvPr>
        </p:nvSpPr>
        <p:spPr>
          <a:xfrm>
            <a:off x="311700" y="288275"/>
            <a:ext cx="7319400" cy="100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100"/>
              <a:t>Key Points to Keep in Mind Regarding HMIS Numbers</a:t>
            </a:r>
            <a:endParaRPr b="1" sz="3100"/>
          </a:p>
        </p:txBody>
      </p:sp>
      <p:sp>
        <p:nvSpPr>
          <p:cNvPr id="165" name="Google Shape;165;p33"/>
          <p:cNvSpPr txBox="1"/>
          <p:nvPr>
            <p:ph idx="1" type="body"/>
          </p:nvPr>
        </p:nvSpPr>
        <p:spPr>
          <a:xfrm>
            <a:off x="311700" y="1417567"/>
            <a:ext cx="8636100" cy="5259900"/>
          </a:xfrm>
          <a:prstGeom prst="rect">
            <a:avLst/>
          </a:prstGeom>
        </p:spPr>
        <p:txBody>
          <a:bodyPr anchorCtr="0" anchor="ctr" bIns="91425" lIns="91425" spcFirstLastPara="1" rIns="91425" wrap="square" tIns="91425">
            <a:noAutofit/>
          </a:bodyPr>
          <a:lstStyle/>
          <a:p>
            <a:pPr indent="-355600" lvl="0" marL="457200" rtl="0" algn="l">
              <a:lnSpc>
                <a:spcPct val="100000"/>
              </a:lnSpc>
              <a:spcBef>
                <a:spcPts val="0"/>
              </a:spcBef>
              <a:spcAft>
                <a:spcPts val="0"/>
              </a:spcAft>
              <a:buClr>
                <a:schemeClr val="dk1"/>
              </a:buClr>
              <a:buSzPts val="2000"/>
              <a:buChar char="●"/>
            </a:pPr>
            <a:r>
              <a:rPr lang="en-US" sz="2000">
                <a:solidFill>
                  <a:schemeClr val="dk1"/>
                </a:solidFill>
              </a:rPr>
              <a:t>Understanding the “</a:t>
            </a:r>
            <a:r>
              <a:rPr i="1" lang="en-US" sz="2000" u="sng">
                <a:solidFill>
                  <a:schemeClr val="dk1"/>
                </a:solidFill>
              </a:rPr>
              <a:t>Relationship to Head of Household</a:t>
            </a:r>
            <a:r>
              <a:rPr lang="en-US" sz="2000">
                <a:solidFill>
                  <a:schemeClr val="dk1"/>
                </a:solidFill>
              </a:rPr>
              <a:t>” for counting Households</a:t>
            </a:r>
            <a:endParaRPr sz="2000">
              <a:solidFill>
                <a:schemeClr val="dk1"/>
              </a:solidFill>
            </a:endParaRPr>
          </a:p>
          <a:p>
            <a:pPr indent="-355600" lvl="0" marL="457200" rtl="0" algn="l">
              <a:lnSpc>
                <a:spcPct val="100000"/>
              </a:lnSpc>
              <a:spcBef>
                <a:spcPts val="1000"/>
              </a:spcBef>
              <a:spcAft>
                <a:spcPts val="0"/>
              </a:spcAft>
              <a:buClr>
                <a:schemeClr val="dk1"/>
              </a:buClr>
              <a:buSzPts val="2000"/>
              <a:buChar char="●"/>
            </a:pPr>
            <a:r>
              <a:rPr lang="en-US" sz="2000">
                <a:solidFill>
                  <a:schemeClr val="dk1"/>
                </a:solidFill>
              </a:rPr>
              <a:t>Understanding how </a:t>
            </a:r>
            <a:r>
              <a:rPr b="1" lang="en-US" sz="2000">
                <a:solidFill>
                  <a:schemeClr val="dk1"/>
                </a:solidFill>
              </a:rPr>
              <a:t>Project Types</a:t>
            </a:r>
            <a:r>
              <a:rPr lang="en-US" sz="2000">
                <a:solidFill>
                  <a:schemeClr val="dk1"/>
                </a:solidFill>
              </a:rPr>
              <a:t> evaluate Homelessness differently:</a:t>
            </a:r>
            <a:endParaRPr sz="2000">
              <a:solidFill>
                <a:schemeClr val="dk1"/>
              </a:solidFill>
            </a:endParaRPr>
          </a:p>
          <a:p>
            <a:pPr indent="-355600" lvl="1" marL="914400" rtl="0" algn="l">
              <a:lnSpc>
                <a:spcPct val="100000"/>
              </a:lnSpc>
              <a:spcBef>
                <a:spcPts val="1000"/>
              </a:spcBef>
              <a:spcAft>
                <a:spcPts val="0"/>
              </a:spcAft>
              <a:buClr>
                <a:schemeClr val="dk1"/>
              </a:buClr>
              <a:buSzPts val="2000"/>
              <a:buChar char="○"/>
            </a:pPr>
            <a:r>
              <a:rPr lang="en-US" sz="2000">
                <a:solidFill>
                  <a:schemeClr val="dk1"/>
                </a:solidFill>
              </a:rPr>
              <a:t>Emergency Shelters (ES), Transitional Housing (TH) &amp; Street Outreach (SO) - </a:t>
            </a:r>
            <a:r>
              <a:rPr lang="en-US" sz="2000" u="sng">
                <a:solidFill>
                  <a:schemeClr val="dk1"/>
                </a:solidFill>
              </a:rPr>
              <a:t>All enrollments count participants’ as Homeless</a:t>
            </a:r>
            <a:endParaRPr sz="2000">
              <a:solidFill>
                <a:schemeClr val="dk1"/>
              </a:solidFill>
            </a:endParaRPr>
          </a:p>
          <a:p>
            <a:pPr indent="-355600" lvl="1" marL="914400" rtl="0" algn="l">
              <a:lnSpc>
                <a:spcPct val="100000"/>
              </a:lnSpc>
              <a:spcBef>
                <a:spcPts val="1000"/>
              </a:spcBef>
              <a:spcAft>
                <a:spcPts val="0"/>
              </a:spcAft>
              <a:buClr>
                <a:schemeClr val="dk1"/>
              </a:buClr>
              <a:buSzPts val="2000"/>
              <a:buChar char="○"/>
            </a:pPr>
            <a:r>
              <a:rPr lang="en-US" sz="2000">
                <a:solidFill>
                  <a:schemeClr val="dk1"/>
                </a:solidFill>
              </a:rPr>
              <a:t>Coordinated Entry (CE), Supportive Services Only (SSO) &amp; Other (OT) - </a:t>
            </a:r>
            <a:r>
              <a:rPr lang="en-US" sz="2000" u="sng">
                <a:solidFill>
                  <a:schemeClr val="dk1"/>
                </a:solidFill>
              </a:rPr>
              <a:t>Use “</a:t>
            </a:r>
            <a:r>
              <a:rPr i="1" lang="en-US" sz="2000" u="sng">
                <a:solidFill>
                  <a:schemeClr val="dk1"/>
                </a:solidFill>
              </a:rPr>
              <a:t>Prior Living Situation</a:t>
            </a:r>
            <a:r>
              <a:rPr lang="en-US" sz="2000" u="sng">
                <a:solidFill>
                  <a:schemeClr val="dk1"/>
                </a:solidFill>
              </a:rPr>
              <a:t>” to determine Homeless status</a:t>
            </a:r>
            <a:endParaRPr sz="2000">
              <a:solidFill>
                <a:schemeClr val="dk1"/>
              </a:solidFill>
            </a:endParaRPr>
          </a:p>
          <a:p>
            <a:pPr indent="-355600" lvl="1" marL="914400" rtl="0" algn="l">
              <a:lnSpc>
                <a:spcPct val="100000"/>
              </a:lnSpc>
              <a:spcBef>
                <a:spcPts val="1000"/>
              </a:spcBef>
              <a:spcAft>
                <a:spcPts val="1000"/>
              </a:spcAft>
              <a:buClr>
                <a:schemeClr val="dk1"/>
              </a:buClr>
              <a:buSzPts val="2000"/>
              <a:buChar char="○"/>
            </a:pPr>
            <a:r>
              <a:rPr lang="en-US" sz="2000">
                <a:solidFill>
                  <a:schemeClr val="dk1"/>
                </a:solidFill>
              </a:rPr>
              <a:t>Rapid Re-housing (RRH) &amp; Permanent Supportive Housing (PSH) - Use the “</a:t>
            </a:r>
            <a:r>
              <a:rPr i="1" lang="en-US" sz="2000" u="sng">
                <a:solidFill>
                  <a:schemeClr val="dk1"/>
                </a:solidFill>
              </a:rPr>
              <a:t>Housing Move-In Date</a:t>
            </a:r>
            <a:r>
              <a:rPr lang="en-US" sz="2000">
                <a:solidFill>
                  <a:schemeClr val="dk1"/>
                </a:solidFill>
              </a:rPr>
              <a:t>” to determine Homeless status</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aphicFrame>
        <p:nvGraphicFramePr>
          <p:cNvPr id="170" name="Google Shape;170;p34"/>
          <p:cNvGraphicFramePr/>
          <p:nvPr/>
        </p:nvGraphicFramePr>
        <p:xfrm>
          <a:off x="375375" y="1200717"/>
          <a:ext cx="3000000" cy="3000000"/>
        </p:xfrm>
        <a:graphic>
          <a:graphicData uri="http://schemas.openxmlformats.org/drawingml/2006/table">
            <a:tbl>
              <a:tblPr bandRow="1" firstCol="1" firstRow="1">
                <a:noFill/>
                <a:tableStyleId>{4AF772B8-58D9-47F1-9827-7EB01EAE3E4E}</a:tableStyleId>
              </a:tblPr>
              <a:tblGrid>
                <a:gridCol w="3647675"/>
                <a:gridCol w="3198475"/>
                <a:gridCol w="1472875"/>
              </a:tblGrid>
              <a:tr h="759375">
                <a:tc>
                  <a:txBody>
                    <a:bodyPr/>
                    <a:lstStyle/>
                    <a:p>
                      <a:pPr indent="0" lvl="0" marL="0" rtl="0" algn="ctr">
                        <a:spcBef>
                          <a:spcPts val="0"/>
                        </a:spcBef>
                        <a:spcAft>
                          <a:spcPts val="0"/>
                        </a:spcAft>
                        <a:buNone/>
                      </a:pPr>
                      <a:r>
                        <a:rPr b="1" lang="en-US" sz="1900"/>
                        <a:t>Population</a:t>
                      </a:r>
                      <a:endParaRPr b="1" sz="1900"/>
                    </a:p>
                  </a:txBody>
                  <a:tcPr marT="0" marB="0" marR="68575" marL="68575" anchor="ctr">
                    <a:solidFill>
                      <a:schemeClr val="accent3"/>
                    </a:solidFill>
                  </a:tcPr>
                </a:tc>
                <a:tc>
                  <a:txBody>
                    <a:bodyPr/>
                    <a:lstStyle/>
                    <a:p>
                      <a:pPr indent="0" lvl="0" marL="0" rtl="0" algn="ctr">
                        <a:spcBef>
                          <a:spcPts val="0"/>
                        </a:spcBef>
                        <a:spcAft>
                          <a:spcPts val="0"/>
                        </a:spcAft>
                        <a:buNone/>
                      </a:pPr>
                      <a:r>
                        <a:rPr b="1" lang="en-US" sz="1900"/>
                        <a:t>Data Source(s)</a:t>
                      </a:r>
                      <a:endParaRPr b="1" sz="1900"/>
                    </a:p>
                    <a:p>
                      <a:pPr indent="0" lvl="0" marL="0" rtl="0" algn="ctr">
                        <a:spcBef>
                          <a:spcPts val="0"/>
                        </a:spcBef>
                        <a:spcAft>
                          <a:spcPts val="0"/>
                        </a:spcAft>
                        <a:buNone/>
                      </a:pPr>
                      <a:r>
                        <a:rPr b="1" lang="en-US" sz="1900"/>
                        <a:t>10/1/21-9/30/22</a:t>
                      </a:r>
                      <a:endParaRPr b="1" sz="1900"/>
                    </a:p>
                  </a:txBody>
                  <a:tcPr marT="0" marB="0" marR="68575" marL="68575" anchor="ctr">
                    <a:solidFill>
                      <a:schemeClr val="accent3"/>
                    </a:solidFill>
                  </a:tcPr>
                </a:tc>
                <a:tc>
                  <a:txBody>
                    <a:bodyPr/>
                    <a:lstStyle/>
                    <a:p>
                      <a:pPr indent="0" lvl="0" marL="0" rtl="0" algn="ctr">
                        <a:spcBef>
                          <a:spcPts val="0"/>
                        </a:spcBef>
                        <a:spcAft>
                          <a:spcPts val="0"/>
                        </a:spcAft>
                        <a:buNone/>
                      </a:pPr>
                      <a:r>
                        <a:rPr b="1" lang="en-US" sz="1900"/>
                        <a:t>Estimates of # of Youth</a:t>
                      </a:r>
                      <a:endParaRPr b="1" sz="1900"/>
                    </a:p>
                  </a:txBody>
                  <a:tcPr marT="0" marB="0" marR="68575" marL="68575" anchor="ctr">
                    <a:solidFill>
                      <a:schemeClr val="accent3"/>
                    </a:solidFill>
                  </a:tcPr>
                </a:tc>
              </a:tr>
              <a:tr h="625200">
                <a:tc>
                  <a:txBody>
                    <a:bodyPr/>
                    <a:lstStyle/>
                    <a:p>
                      <a:pPr indent="0" lvl="0" marL="0" rtl="0" algn="l">
                        <a:spcBef>
                          <a:spcPts val="0"/>
                        </a:spcBef>
                        <a:spcAft>
                          <a:spcPts val="0"/>
                        </a:spcAft>
                        <a:buNone/>
                      </a:pPr>
                      <a:r>
                        <a:rPr b="1" i="1" lang="en-US"/>
                        <a:t>At-risk</a:t>
                      </a:r>
                      <a:r>
                        <a:rPr b="1" lang="en-US"/>
                        <a:t> unaccompanied youth* 18-24</a:t>
                      </a:r>
                      <a:endParaRPr b="1"/>
                    </a:p>
                  </a:txBody>
                  <a:tcPr marT="0" marB="0" marR="68575" marL="68575">
                    <a:solidFill>
                      <a:srgbClr val="FFFFFF"/>
                    </a:solidFill>
                  </a:tcPr>
                </a:tc>
                <a:tc>
                  <a:txBody>
                    <a:bodyPr/>
                    <a:lstStyle/>
                    <a:p>
                      <a:pPr indent="0" lvl="0" marL="0" rtl="0" algn="l">
                        <a:spcBef>
                          <a:spcPts val="0"/>
                        </a:spcBef>
                        <a:spcAft>
                          <a:spcPts val="0"/>
                        </a:spcAft>
                        <a:buNone/>
                      </a:pPr>
                      <a:r>
                        <a:rPr b="1" lang="en-US"/>
                        <a:t>HMIS</a:t>
                      </a:r>
                      <a:r>
                        <a:rPr lang="en-US"/>
                        <a:t> </a:t>
                      </a:r>
                      <a:endParaRPr/>
                    </a:p>
                    <a:p>
                      <a:pPr indent="0" lvl="0" marL="0" rtl="0" algn="l">
                        <a:spcBef>
                          <a:spcPts val="0"/>
                        </a:spcBef>
                        <a:spcAft>
                          <a:spcPts val="0"/>
                        </a:spcAft>
                        <a:buNone/>
                      </a:pPr>
                      <a:r>
                        <a:rPr lang="en-US"/>
                        <a:t>HP, CE, SSO &amp; OT Enrollments </a:t>
                      </a:r>
                      <a:endParaRPr/>
                    </a:p>
                  </a:txBody>
                  <a:tcPr marT="0" marB="0" marR="68575" marL="68575">
                    <a:solidFill>
                      <a:srgbClr val="FFFFFF"/>
                    </a:solidFill>
                  </a:tcPr>
                </a:tc>
                <a:tc>
                  <a:txBody>
                    <a:bodyPr/>
                    <a:lstStyle/>
                    <a:p>
                      <a:pPr indent="0" lvl="0" marL="0" rtl="0" algn="ctr">
                        <a:spcBef>
                          <a:spcPts val="0"/>
                        </a:spcBef>
                        <a:spcAft>
                          <a:spcPts val="0"/>
                        </a:spcAft>
                        <a:buNone/>
                      </a:pPr>
                      <a:r>
                        <a:rPr lang="en-US"/>
                        <a:t>363</a:t>
                      </a:r>
                      <a:endParaRPr/>
                    </a:p>
                  </a:txBody>
                  <a:tcPr marT="0" marB="0" marR="68575" marL="68575" anchor="ctr">
                    <a:solidFill>
                      <a:srgbClr val="FFFFFF"/>
                    </a:solidFill>
                  </a:tcPr>
                </a:tc>
              </a:tr>
              <a:tr h="833600">
                <a:tc>
                  <a:txBody>
                    <a:bodyPr/>
                    <a:lstStyle/>
                    <a:p>
                      <a:pPr indent="0" lvl="0" marL="0" rtl="0" algn="l">
                        <a:spcBef>
                          <a:spcPts val="0"/>
                        </a:spcBef>
                        <a:spcAft>
                          <a:spcPts val="0"/>
                        </a:spcAft>
                        <a:buNone/>
                      </a:pPr>
                      <a:r>
                        <a:rPr b="1" lang="en-US"/>
                        <a:t>Unaccompanied youth </a:t>
                      </a:r>
                      <a:r>
                        <a:rPr b="1" i="1" lang="en-US"/>
                        <a:t>experiencing homelessness*</a:t>
                      </a:r>
                      <a:endParaRPr b="1" i="1"/>
                    </a:p>
                    <a:p>
                      <a:pPr indent="0" lvl="0" marL="0" rtl="0" algn="l">
                        <a:spcBef>
                          <a:spcPts val="0"/>
                        </a:spcBef>
                        <a:spcAft>
                          <a:spcPts val="0"/>
                        </a:spcAft>
                        <a:buNone/>
                      </a:pPr>
                      <a:r>
                        <a:rPr b="1" i="1" lang="en-US"/>
                        <a:t>18-24</a:t>
                      </a:r>
                      <a:endParaRPr b="1" i="1"/>
                    </a:p>
                  </a:txBody>
                  <a:tcPr marT="0" marB="0" marR="68575" marL="68575">
                    <a:solidFill>
                      <a:srgbClr val="FFFFFF"/>
                    </a:solidFill>
                  </a:tcPr>
                </a:tc>
                <a:tc>
                  <a:txBody>
                    <a:bodyPr/>
                    <a:lstStyle/>
                    <a:p>
                      <a:pPr indent="0" lvl="0" marL="0" rtl="0" algn="l">
                        <a:spcBef>
                          <a:spcPts val="0"/>
                        </a:spcBef>
                        <a:spcAft>
                          <a:spcPts val="0"/>
                        </a:spcAft>
                        <a:buNone/>
                      </a:pPr>
                      <a:r>
                        <a:rPr b="1" lang="en-US"/>
                        <a:t>HMIS </a:t>
                      </a:r>
                      <a:endParaRPr b="1"/>
                    </a:p>
                    <a:p>
                      <a:pPr indent="0" lvl="0" marL="0" rtl="0" algn="l">
                        <a:spcBef>
                          <a:spcPts val="0"/>
                        </a:spcBef>
                        <a:spcAft>
                          <a:spcPts val="0"/>
                        </a:spcAft>
                        <a:buNone/>
                      </a:pPr>
                      <a:r>
                        <a:rPr lang="en-US"/>
                        <a:t>ES, TH, PSH, RRH, CE, SSO &amp; OT </a:t>
                      </a:r>
                      <a:endParaRPr/>
                    </a:p>
                    <a:p>
                      <a:pPr indent="0" lvl="0" marL="0" rtl="0" algn="l">
                        <a:spcBef>
                          <a:spcPts val="0"/>
                        </a:spcBef>
                        <a:spcAft>
                          <a:spcPts val="0"/>
                        </a:spcAft>
                        <a:buNone/>
                      </a:pPr>
                      <a:r>
                        <a:t/>
                      </a:r>
                      <a:endParaRPr/>
                    </a:p>
                  </a:txBody>
                  <a:tcPr marT="0" marB="0" marR="68575" marL="68575">
                    <a:solidFill>
                      <a:srgbClr val="FFFFFF"/>
                    </a:solidFill>
                  </a:tcPr>
                </a:tc>
                <a:tc>
                  <a:txBody>
                    <a:bodyPr/>
                    <a:lstStyle/>
                    <a:p>
                      <a:pPr indent="0" lvl="0" marL="0" rtl="0" algn="ctr">
                        <a:spcBef>
                          <a:spcPts val="0"/>
                        </a:spcBef>
                        <a:spcAft>
                          <a:spcPts val="0"/>
                        </a:spcAft>
                        <a:buNone/>
                      </a:pPr>
                      <a:r>
                        <a:rPr lang="en-US"/>
                        <a:t>630</a:t>
                      </a:r>
                      <a:endParaRPr/>
                    </a:p>
                  </a:txBody>
                  <a:tcPr marT="0" marB="0" marR="68575" marL="68575" anchor="ctr">
                    <a:solidFill>
                      <a:srgbClr val="FFFFFF"/>
                    </a:solidFill>
                  </a:tcPr>
                </a:tc>
              </a:tr>
              <a:tr h="625200">
                <a:tc>
                  <a:txBody>
                    <a:bodyPr/>
                    <a:lstStyle/>
                    <a:p>
                      <a:pPr indent="0" lvl="0" marL="0" rtl="0" algn="l">
                        <a:spcBef>
                          <a:spcPts val="0"/>
                        </a:spcBef>
                        <a:spcAft>
                          <a:spcPts val="0"/>
                        </a:spcAft>
                        <a:buNone/>
                      </a:pPr>
                      <a:r>
                        <a:rPr b="1" i="1" lang="en-US"/>
                        <a:t>At-risk</a:t>
                      </a:r>
                      <a:r>
                        <a:rPr b="1" lang="en-US"/>
                        <a:t> pregnant or parenting youth</a:t>
                      </a:r>
                      <a:endParaRPr b="1"/>
                    </a:p>
                    <a:p>
                      <a:pPr indent="0" lvl="0" marL="0" rtl="0" algn="l">
                        <a:spcBef>
                          <a:spcPts val="0"/>
                        </a:spcBef>
                        <a:spcAft>
                          <a:spcPts val="0"/>
                        </a:spcAft>
                        <a:buNone/>
                      </a:pPr>
                      <a:r>
                        <a:rPr b="1" lang="en-US"/>
                        <a:t>18-24*</a:t>
                      </a:r>
                      <a:endParaRPr b="1"/>
                    </a:p>
                  </a:txBody>
                  <a:tcPr marT="0" marB="0" marR="68575" marL="68575">
                    <a:solidFill>
                      <a:srgbClr val="FFFFFF"/>
                    </a:solidFill>
                  </a:tcPr>
                </a:tc>
                <a:tc>
                  <a:txBody>
                    <a:bodyPr/>
                    <a:lstStyle/>
                    <a:p>
                      <a:pPr indent="0" lvl="0" marL="0" rtl="0" algn="l">
                        <a:spcBef>
                          <a:spcPts val="0"/>
                        </a:spcBef>
                        <a:spcAft>
                          <a:spcPts val="0"/>
                        </a:spcAft>
                        <a:buNone/>
                      </a:pPr>
                      <a:r>
                        <a:rPr b="1" lang="en-US"/>
                        <a:t>HMIS</a:t>
                      </a:r>
                      <a:endParaRPr b="1"/>
                    </a:p>
                    <a:p>
                      <a:pPr indent="0" lvl="0" marL="0" rtl="0" algn="l">
                        <a:spcBef>
                          <a:spcPts val="0"/>
                        </a:spcBef>
                        <a:spcAft>
                          <a:spcPts val="0"/>
                        </a:spcAft>
                        <a:buNone/>
                      </a:pPr>
                      <a:r>
                        <a:rPr lang="en-US"/>
                        <a:t>HP, CE, SSO &amp; OT Enrollments </a:t>
                      </a:r>
                      <a:endParaRPr/>
                    </a:p>
                  </a:txBody>
                  <a:tcPr marT="0" marB="0" marR="68575" marL="68575">
                    <a:solidFill>
                      <a:srgbClr val="FFFFFF"/>
                    </a:solidFill>
                  </a:tcPr>
                </a:tc>
                <a:tc>
                  <a:txBody>
                    <a:bodyPr/>
                    <a:lstStyle/>
                    <a:p>
                      <a:pPr indent="0" lvl="0" marL="0" rtl="0" algn="ctr">
                        <a:spcBef>
                          <a:spcPts val="0"/>
                        </a:spcBef>
                        <a:spcAft>
                          <a:spcPts val="0"/>
                        </a:spcAft>
                        <a:buNone/>
                      </a:pPr>
                      <a:r>
                        <a:rPr lang="en-US"/>
                        <a:t>34</a:t>
                      </a:r>
                      <a:endParaRPr/>
                    </a:p>
                  </a:txBody>
                  <a:tcPr marT="0" marB="0" marR="68575" marL="68575" anchor="ctr">
                    <a:solidFill>
                      <a:srgbClr val="FFFFFF"/>
                    </a:solidFill>
                  </a:tcPr>
                </a:tc>
              </a:tr>
              <a:tr h="707850">
                <a:tc>
                  <a:txBody>
                    <a:bodyPr/>
                    <a:lstStyle/>
                    <a:p>
                      <a:pPr indent="0" lvl="0" marL="0" rtl="0" algn="l">
                        <a:spcBef>
                          <a:spcPts val="0"/>
                        </a:spcBef>
                        <a:spcAft>
                          <a:spcPts val="0"/>
                        </a:spcAft>
                        <a:buNone/>
                      </a:pPr>
                      <a:r>
                        <a:rPr b="1" lang="en-US"/>
                        <a:t>Parenting Youth </a:t>
                      </a:r>
                      <a:r>
                        <a:rPr b="1" i="1" lang="en-US"/>
                        <a:t>experiencing homelessness</a:t>
                      </a:r>
                      <a:endParaRPr b="1" i="1"/>
                    </a:p>
                    <a:p>
                      <a:pPr indent="0" lvl="0" marL="0" rtl="0" algn="l">
                        <a:spcBef>
                          <a:spcPts val="0"/>
                        </a:spcBef>
                        <a:spcAft>
                          <a:spcPts val="0"/>
                        </a:spcAft>
                        <a:buNone/>
                      </a:pPr>
                      <a:r>
                        <a:rPr b="1" i="1" lang="en-US"/>
                        <a:t>18-24*</a:t>
                      </a:r>
                      <a:endParaRPr b="1" i="1"/>
                    </a:p>
                  </a:txBody>
                  <a:tcPr marT="0" marB="0" marR="68575" marL="68575">
                    <a:solidFill>
                      <a:srgbClr val="FFFFFF"/>
                    </a:solidFill>
                  </a:tcPr>
                </a:tc>
                <a:tc>
                  <a:txBody>
                    <a:bodyPr/>
                    <a:lstStyle/>
                    <a:p>
                      <a:pPr indent="0" lvl="0" marL="0" rtl="0" algn="l">
                        <a:spcBef>
                          <a:spcPts val="0"/>
                        </a:spcBef>
                        <a:spcAft>
                          <a:spcPts val="0"/>
                        </a:spcAft>
                        <a:buNone/>
                      </a:pPr>
                      <a:r>
                        <a:rPr b="1" lang="en-US"/>
                        <a:t>HUD: Stella P</a:t>
                      </a:r>
                      <a:r>
                        <a:rPr lang="en-US"/>
                        <a:t> </a:t>
                      </a:r>
                      <a:endParaRPr/>
                    </a:p>
                    <a:p>
                      <a:pPr indent="0" lvl="0" marL="0" rtl="0" algn="l">
                        <a:spcBef>
                          <a:spcPts val="0"/>
                        </a:spcBef>
                        <a:spcAft>
                          <a:spcPts val="0"/>
                        </a:spcAft>
                        <a:buNone/>
                      </a:pPr>
                      <a:r>
                        <a:rPr lang="en-US"/>
                        <a:t>ES, TH, PSH, RRH</a:t>
                      </a:r>
                      <a:endParaRPr/>
                    </a:p>
                    <a:p>
                      <a:pPr indent="0" lvl="0" marL="0" rtl="0" algn="l">
                        <a:spcBef>
                          <a:spcPts val="0"/>
                        </a:spcBef>
                        <a:spcAft>
                          <a:spcPts val="0"/>
                        </a:spcAft>
                        <a:buNone/>
                      </a:pPr>
                      <a:r>
                        <a:t/>
                      </a:r>
                      <a:endParaRPr/>
                    </a:p>
                  </a:txBody>
                  <a:tcPr marT="0" marB="0" marR="68575" marL="68575">
                    <a:solidFill>
                      <a:srgbClr val="FFFFFF"/>
                    </a:solidFill>
                  </a:tcPr>
                </a:tc>
                <a:tc>
                  <a:txBody>
                    <a:bodyPr/>
                    <a:lstStyle/>
                    <a:p>
                      <a:pPr indent="0" lvl="0" marL="0" rtl="0" algn="ctr">
                        <a:spcBef>
                          <a:spcPts val="0"/>
                        </a:spcBef>
                        <a:spcAft>
                          <a:spcPts val="0"/>
                        </a:spcAft>
                        <a:buNone/>
                      </a:pPr>
                      <a:r>
                        <a:rPr lang="en-US"/>
                        <a:t>103</a:t>
                      </a:r>
                      <a:endParaRPr/>
                    </a:p>
                  </a:txBody>
                  <a:tcPr marT="0" marB="0" marR="68575" marL="68575" anchor="ctr">
                    <a:solidFill>
                      <a:srgbClr val="FFFFFF"/>
                    </a:solidFill>
                  </a:tcPr>
                </a:tc>
              </a:tr>
              <a:tr h="707850">
                <a:tc>
                  <a:txBody>
                    <a:bodyPr/>
                    <a:lstStyle/>
                    <a:p>
                      <a:pPr indent="0" lvl="0" marL="0" rtl="0" algn="l">
                        <a:spcBef>
                          <a:spcPts val="0"/>
                        </a:spcBef>
                        <a:spcAft>
                          <a:spcPts val="0"/>
                        </a:spcAft>
                        <a:buNone/>
                      </a:pPr>
                      <a:r>
                        <a:rPr b="1" lang="en-US"/>
                        <a:t>P</a:t>
                      </a:r>
                      <a:r>
                        <a:rPr lang="en-US"/>
                        <a:t>regnant</a:t>
                      </a:r>
                      <a:r>
                        <a:rPr b="1" lang="en-US"/>
                        <a:t> Youth </a:t>
                      </a:r>
                      <a:r>
                        <a:rPr b="1" i="1" lang="en-US"/>
                        <a:t>experiencing homelessness</a:t>
                      </a:r>
                      <a:endParaRPr b="1" i="1"/>
                    </a:p>
                    <a:p>
                      <a:pPr indent="0" lvl="0" marL="0" rtl="0" algn="l">
                        <a:spcBef>
                          <a:spcPts val="0"/>
                        </a:spcBef>
                        <a:spcAft>
                          <a:spcPts val="0"/>
                        </a:spcAft>
                        <a:buNone/>
                      </a:pPr>
                      <a:r>
                        <a:rPr b="1" i="1" lang="en-US"/>
                        <a:t>18-24*</a:t>
                      </a:r>
                      <a:endParaRPr b="1"/>
                    </a:p>
                  </a:txBody>
                  <a:tcPr marT="0" marB="0" marR="68575" marL="68575">
                    <a:solidFill>
                      <a:srgbClr val="FFFFFF"/>
                    </a:solidFill>
                  </a:tcPr>
                </a:tc>
                <a:tc>
                  <a:txBody>
                    <a:bodyPr/>
                    <a:lstStyle/>
                    <a:p>
                      <a:pPr indent="0" lvl="0" marL="0" rtl="0" algn="l">
                        <a:spcBef>
                          <a:spcPts val="0"/>
                        </a:spcBef>
                        <a:spcAft>
                          <a:spcPts val="0"/>
                        </a:spcAft>
                        <a:buNone/>
                      </a:pPr>
                      <a:r>
                        <a:rPr b="1" lang="en-US"/>
                        <a:t>HMIS </a:t>
                      </a:r>
                      <a:endParaRPr b="1"/>
                    </a:p>
                    <a:p>
                      <a:pPr indent="0" lvl="0" marL="0" rtl="0" algn="l">
                        <a:spcBef>
                          <a:spcPts val="0"/>
                        </a:spcBef>
                        <a:spcAft>
                          <a:spcPts val="0"/>
                        </a:spcAft>
                        <a:buNone/>
                      </a:pPr>
                      <a:r>
                        <a:rPr lang="en-US"/>
                        <a:t>ES, TH, PSH, RRH, CE, SSO &amp; OT </a:t>
                      </a:r>
                      <a:endParaRPr/>
                    </a:p>
                  </a:txBody>
                  <a:tcPr marT="0" marB="0" marR="68575" marL="68575">
                    <a:solidFill>
                      <a:srgbClr val="FFFFFF"/>
                    </a:solidFill>
                  </a:tcPr>
                </a:tc>
                <a:tc>
                  <a:txBody>
                    <a:bodyPr/>
                    <a:lstStyle/>
                    <a:p>
                      <a:pPr indent="0" lvl="0" marL="0" rtl="0" algn="ctr">
                        <a:spcBef>
                          <a:spcPts val="0"/>
                        </a:spcBef>
                        <a:spcAft>
                          <a:spcPts val="0"/>
                        </a:spcAft>
                        <a:buNone/>
                      </a:pPr>
                      <a:r>
                        <a:rPr lang="en-US"/>
                        <a:t>14 </a:t>
                      </a:r>
                      <a:endParaRPr/>
                    </a:p>
                  </a:txBody>
                  <a:tcPr marT="0" marB="0" marR="68575" marL="68575" anchor="ctr">
                    <a:solidFill>
                      <a:srgbClr val="FFFFFF"/>
                    </a:solidFill>
                  </a:tcPr>
                </a:tc>
              </a:tr>
              <a:tr h="884825">
                <a:tc>
                  <a:txBody>
                    <a:bodyPr/>
                    <a:lstStyle/>
                    <a:p>
                      <a:pPr indent="0" lvl="0" marL="0" rtl="0" algn="l">
                        <a:spcBef>
                          <a:spcPts val="0"/>
                        </a:spcBef>
                        <a:spcAft>
                          <a:spcPts val="0"/>
                        </a:spcAft>
                        <a:buNone/>
                      </a:pPr>
                      <a:r>
                        <a:rPr lang="en-US"/>
                        <a:t>LGBTQ+ and gender non-conforming youth**</a:t>
                      </a:r>
                      <a:endParaRPr/>
                    </a:p>
                    <a:p>
                      <a:pPr indent="0" lvl="0" marL="0" rtl="0" algn="l">
                        <a:spcBef>
                          <a:spcPts val="0"/>
                        </a:spcBef>
                        <a:spcAft>
                          <a:spcPts val="0"/>
                        </a:spcAft>
                        <a:buNone/>
                      </a:pPr>
                      <a:r>
                        <a:rPr lang="en-US"/>
                        <a:t>15-24</a:t>
                      </a:r>
                      <a:endParaRPr/>
                    </a:p>
                  </a:txBody>
                  <a:tcPr marT="0" marB="0" marR="68575" marL="68575">
                    <a:solidFill>
                      <a:srgbClr val="FFFFFF"/>
                    </a:solidFill>
                  </a:tcPr>
                </a:tc>
                <a:tc>
                  <a:txBody>
                    <a:bodyPr/>
                    <a:lstStyle/>
                    <a:p>
                      <a:pPr indent="0" lvl="0" marL="0" rtl="0" algn="l">
                        <a:spcBef>
                          <a:spcPts val="0"/>
                        </a:spcBef>
                        <a:spcAft>
                          <a:spcPts val="0"/>
                        </a:spcAft>
                        <a:buNone/>
                      </a:pPr>
                      <a:r>
                        <a:rPr b="1" lang="en-US"/>
                        <a:t>HMIS HH </a:t>
                      </a:r>
                      <a:endParaRPr b="1"/>
                    </a:p>
                    <a:p>
                      <a:pPr indent="0" lvl="0" marL="0" rtl="0" algn="l">
                        <a:spcBef>
                          <a:spcPts val="0"/>
                        </a:spcBef>
                        <a:spcAft>
                          <a:spcPts val="0"/>
                        </a:spcAft>
                        <a:buNone/>
                      </a:pPr>
                      <a:r>
                        <a:rPr lang="en-US"/>
                        <a:t>Gender non-conforming </a:t>
                      </a:r>
                      <a:endParaRPr/>
                    </a:p>
                    <a:p>
                      <a:pPr indent="0" lvl="0" marL="0" rtl="0" algn="l">
                        <a:spcBef>
                          <a:spcPts val="0"/>
                        </a:spcBef>
                        <a:spcAft>
                          <a:spcPts val="0"/>
                        </a:spcAft>
                        <a:buNone/>
                      </a:pPr>
                      <a:r>
                        <a:rPr lang="en-US"/>
                        <a:t>(Gender is recently updated question by HUD 1/23)</a:t>
                      </a:r>
                      <a:endParaRPr/>
                    </a:p>
                  </a:txBody>
                  <a:tcPr marT="0" marB="0" marR="68575" marL="68575">
                    <a:solidFill>
                      <a:srgbClr val="FFFFFF"/>
                    </a:solidFill>
                  </a:tcPr>
                </a:tc>
                <a:tc>
                  <a:txBody>
                    <a:bodyPr/>
                    <a:lstStyle/>
                    <a:p>
                      <a:pPr indent="0" lvl="0" marL="0" rtl="0" algn="ctr">
                        <a:spcBef>
                          <a:spcPts val="0"/>
                        </a:spcBef>
                        <a:spcAft>
                          <a:spcPts val="0"/>
                        </a:spcAft>
                        <a:buNone/>
                      </a:pPr>
                      <a:r>
                        <a:rPr lang="en-US"/>
                        <a:t>31</a:t>
                      </a:r>
                      <a:endParaRPr/>
                    </a:p>
                  </a:txBody>
                  <a:tcPr marT="0" marB="0" marR="68575" marL="68575" anchor="ctr">
                    <a:solidFill>
                      <a:srgbClr val="FFFFFF"/>
                    </a:solidFill>
                  </a:tcPr>
                </a:tc>
              </a:tr>
            </a:tbl>
          </a:graphicData>
        </a:graphic>
      </p:graphicFrame>
      <p:sp>
        <p:nvSpPr>
          <p:cNvPr id="171" name="Google Shape;171;p34"/>
          <p:cNvSpPr txBox="1"/>
          <p:nvPr/>
        </p:nvSpPr>
        <p:spPr>
          <a:xfrm>
            <a:off x="127350" y="77725"/>
            <a:ext cx="76653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dk1"/>
                </a:solidFill>
              </a:rPr>
              <a:t>Statement of Need: </a:t>
            </a:r>
            <a:endParaRPr b="1" sz="2000">
              <a:solidFill>
                <a:schemeClr val="dk1"/>
              </a:solidFill>
            </a:endParaRPr>
          </a:p>
          <a:p>
            <a:pPr indent="0" lvl="0" marL="0" rtl="0" algn="ctr">
              <a:spcBef>
                <a:spcPts val="0"/>
              </a:spcBef>
              <a:spcAft>
                <a:spcPts val="0"/>
              </a:spcAft>
              <a:buNone/>
            </a:pPr>
            <a:r>
              <a:rPr b="1" lang="en-US" sz="1800">
                <a:solidFill>
                  <a:schemeClr val="dk1"/>
                </a:solidFill>
              </a:rPr>
              <a:t>Central Florida Commission on Homelessness Served 916 YYA HH between the ages of 15-24. </a:t>
            </a:r>
            <a:endParaRPr sz="400"/>
          </a:p>
        </p:txBody>
      </p:sp>
    </p:spTree>
  </p:cSld>
  <p:clrMapOvr>
    <a:masterClrMapping/>
  </p:clrMapOvr>
</p:sld>
</file>

<file path=ppt/theme/theme1.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adigm">
  <a:themeElements>
    <a:clrScheme name="Paradigm">
      <a:dk1>
        <a:srgbClr val="666666"/>
      </a:dk1>
      <a:lt1>
        <a:srgbClr val="FFFFFF"/>
      </a:lt1>
      <a:dk2>
        <a:srgbClr val="666666"/>
      </a:dk2>
      <a:lt2>
        <a:srgbClr val="00A79D"/>
      </a:lt2>
      <a:accent1>
        <a:srgbClr val="00A79D"/>
      </a:accent1>
      <a:accent2>
        <a:srgbClr val="666666"/>
      </a:accent2>
      <a:accent3>
        <a:srgbClr val="00A79D"/>
      </a:accent3>
      <a:accent4>
        <a:srgbClr val="39873D"/>
      </a:accent4>
      <a:accent5>
        <a:srgbClr val="D33832"/>
      </a:accent5>
      <a:accent6>
        <a:srgbClr val="F7B42A"/>
      </a:accent6>
      <a:hlink>
        <a:srgbClr val="00A79D"/>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