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6"/>
    <p:sldMasterId id="2147483660"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Lst>
  <p:sldSz cy="6858000" cx="9144000"/>
  <p:notesSz cx="6858000" cy="9144000"/>
  <p:embeddedFontLst>
    <p:embeddedFont>
      <p:font typeface="Roboto"/>
      <p:regular r:id="rId45"/>
      <p:bold r:id="rId46"/>
      <p:italic r:id="rId47"/>
      <p:boldItalic r:id="rId48"/>
    </p:embeddedFont>
    <p:embeddedFont>
      <p:font typeface="Cabin"/>
      <p:regular r:id="rId49"/>
      <p:bold r:id="rId50"/>
      <p:italic r:id="rId51"/>
      <p:boldItalic r:id="rId52"/>
    </p:embeddedFont>
    <p:embeddedFont>
      <p:font typeface="Montserrat"/>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Angel Jones"/>
  <p:cmAuthor clrIdx="1" id="1" initials="" lastIdx="1" name="Brittney Beh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96E2335-9DC8-47C4-BF33-03CBA0AB295A}">
  <a:tblStyle styleId="{D96E2335-9DC8-47C4-BF33-03CBA0AB295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font" Target="fonts/Roboto-bold.fntdata"/><Relationship Id="rId45"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font" Target="fonts/Roboto-boldItalic.fntdata"/><Relationship Id="rId47" Type="http://schemas.openxmlformats.org/officeDocument/2006/relationships/font" Target="fonts/Roboto-italic.fntdata"/><Relationship Id="rId49" Type="http://schemas.openxmlformats.org/officeDocument/2006/relationships/font" Target="fonts/Cabin-regular.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slideMaster" Target="slideMasters/slideMaster2.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Cabin-italic.fntdata"/><Relationship Id="rId50" Type="http://schemas.openxmlformats.org/officeDocument/2006/relationships/font" Target="fonts/Cabin-bold.fntdata"/><Relationship Id="rId53" Type="http://schemas.openxmlformats.org/officeDocument/2006/relationships/font" Target="fonts/Montserrat-regular.fntdata"/><Relationship Id="rId52" Type="http://schemas.openxmlformats.org/officeDocument/2006/relationships/font" Target="fonts/Cabin-boldItalic.fntdata"/><Relationship Id="rId11" Type="http://schemas.openxmlformats.org/officeDocument/2006/relationships/slide" Target="slides/slide3.xml"/><Relationship Id="rId55" Type="http://schemas.openxmlformats.org/officeDocument/2006/relationships/font" Target="fonts/Montserrat-italic.fntdata"/><Relationship Id="rId10" Type="http://schemas.openxmlformats.org/officeDocument/2006/relationships/slide" Target="slides/slide2.xml"/><Relationship Id="rId54" Type="http://schemas.openxmlformats.org/officeDocument/2006/relationships/font" Target="fonts/Montserrat-bold.fntdata"/><Relationship Id="rId13" Type="http://schemas.openxmlformats.org/officeDocument/2006/relationships/slide" Target="slides/slide5.xml"/><Relationship Id="rId12" Type="http://schemas.openxmlformats.org/officeDocument/2006/relationships/slide" Target="slides/slide4.xml"/><Relationship Id="rId56" Type="http://schemas.openxmlformats.org/officeDocument/2006/relationships/font" Target="fonts/Montserrat-boldItalic.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4-03-07T21:49:40.111">
    <p:pos x="196" y="215"/>
    <p:text>@agustin.paz@hsncfl.org - Please add the table of SO data here or insert your slides here.
_Assigned to agustin.paz@hsncfl.org_</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1" idx="1" dt="2024-02-29T14:32:50.370">
    <p:pos x="196" y="373"/>
    <p:text>@agustin.paz@hsncfl.org @ashley.brozenske@hsncfl.org please work together to develop some content for this section that helps educate users on reading and interpreting APR/CAPER reports
_Assigned to agustin.paz@hsncfl.org_</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hmiscfl.org/referral-setup/"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miscfl.org/hmis-advisory-committee-2/"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Call to order: Brad   -All in attendance verify name, add agency</a:t>
            </a:r>
            <a:endParaRPr/>
          </a:p>
          <a:p>
            <a:pPr indent="0" lvl="0" marL="0" rtl="0" algn="l">
              <a:spcBef>
                <a:spcPts val="0"/>
              </a:spcBef>
              <a:spcAft>
                <a:spcPts val="0"/>
              </a:spcAft>
              <a:buNone/>
            </a:pPr>
            <a:r>
              <a:rPr lang="en-US"/>
              <a:t>Next slide: Brad (agenda)</a:t>
            </a:r>
            <a:endParaRPr/>
          </a:p>
        </p:txBody>
      </p:sp>
      <p:sp>
        <p:nvSpPr>
          <p:cNvPr id="63" name="Google Shape;6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f30a2ae01e_1_6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f30a2ae01e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Presenter: Ashley</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 Ashley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752f2d6245_0_2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752f2d624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Presenter: Ashley</a:t>
            </a:r>
            <a:endParaRPr/>
          </a:p>
          <a:p>
            <a:pPr indent="0" lvl="0" marL="0" rtl="0" algn="l">
              <a:spcBef>
                <a:spcPts val="0"/>
              </a:spcBef>
              <a:spcAft>
                <a:spcPts val="0"/>
              </a:spcAft>
              <a:buNone/>
            </a:pPr>
            <a:r>
              <a:rPr lang="en-US"/>
              <a:t>Next Slide: Ashley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ac4ef33612_0_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ac4ef3361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Presenter: Ashley</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 Ashley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f30a2ae01e_1_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1f30a2ae01e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Presenter: Ashley</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 Ashley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f30a2ae01e_1_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f30a2ae01e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NOTES: Want LOT Homeless to decrease, has either decreased or stayed about the same which is good.  Improves with better data quality (timely exits).</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Presenter: Ashley</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 Ashley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f3aae37074_4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f3aae37074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NOTES: Want RtH to decrease, increased for all project types (highest increase for SO (9%) and TH (10%)).  Important to note that these two projects have lowest denominator (42/144 for TH, 71/252 for SO, ES is 555/1668 and PH is 150/1225).</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Presenter: Ashley</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 Ashley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f3aae37074_4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1f3aae37074_4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NOTE: Total number of homeless persons decreased by almost 200 persons from the past year.  Meanwhile PIT count data showed an increase in unsheltered persons by 161.</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Presenter: Ashley</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 Ashley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f3aae37074_4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f3aae37074_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NOTE: We want income to increase for individuals experiencing homelessness.  The percent of persons with increased employment income increased since last year for both stayers and leavers.  Non-employment income has decreased.  Annual assessments are crucial for highlighting income increases.</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Presenter: Ashley</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 Ashley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1f3aae37074_4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1f3aae37074_4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NOTE: We want FTH to decrease.  Number of FTH has slightly increased over time.</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Presenter: Ashley</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 Ashley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f3aae37074_4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f3aae37074_4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NOTE: PSH retention stayed about the same (slight increase).  Successful exits increased overall but decreased significantly for SO.  SO exits affected by CV funding ending.</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Presenter: Ashley</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 Ashley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ecdd47279f_3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Presenter: Brad</a:t>
            </a:r>
            <a:endParaRPr/>
          </a:p>
          <a:p>
            <a:pPr indent="0" lvl="0" marL="0" rtl="0" algn="l">
              <a:spcBef>
                <a:spcPts val="0"/>
              </a:spcBef>
              <a:spcAft>
                <a:spcPts val="0"/>
              </a:spcAft>
              <a:buNone/>
            </a:pPr>
            <a:r>
              <a:rPr lang="en-US"/>
              <a:t>Next Slide: Brad</a:t>
            </a:r>
            <a:endParaRPr/>
          </a:p>
        </p:txBody>
      </p:sp>
      <p:sp>
        <p:nvSpPr>
          <p:cNvPr id="69" name="Google Shape;69;gecdd47279f_3_1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f3aae37074_4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f3aae37074_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Presenter: Ashley</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 Ashley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ac4ef33612_0_1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ac4ef3361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Presenter: Angel</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 Angel</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1f30a2ae01e_1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1f30a2ae01e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Presenter: Angel</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 Angel</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f30a2ae01e_1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f30a2ae01e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Presenter: Angel</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 Angel</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f30a2ae01e_1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f30a2ae01e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Presenter: Angel</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 Angel</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f3aae37074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f3aae37074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Presenter: Angel</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 Angel</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f30a2ae01e_1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1f30a2ae01e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Presenter: Angel</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 Angel</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f2e0e0afc0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f2e0e0afc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1e60b8de553_0_1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1e60b8de55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Presenter: Angel</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 Rocky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298450" lvl="0" marL="457200" rtl="0" algn="l">
              <a:lnSpc>
                <a:spcPct val="95000"/>
              </a:lnSpc>
              <a:spcBef>
                <a:spcPts val="0"/>
              </a:spcBef>
              <a:spcAft>
                <a:spcPts val="0"/>
              </a:spcAft>
              <a:buClr>
                <a:schemeClr val="dk1"/>
              </a:buClr>
              <a:buSzPts val="1100"/>
              <a:buChar char="●"/>
            </a:pPr>
            <a:r>
              <a:rPr lang="en-US">
                <a:solidFill>
                  <a:schemeClr val="dk1"/>
                </a:solidFill>
              </a:rPr>
              <a:t>Referral Form Location</a:t>
            </a:r>
            <a:endParaRPr>
              <a:solidFill>
                <a:schemeClr val="dk1"/>
              </a:solidFill>
            </a:endParaRPr>
          </a:p>
          <a:p>
            <a:pPr indent="-298450" lvl="1" marL="914400" rtl="0" algn="l">
              <a:lnSpc>
                <a:spcPct val="95000"/>
              </a:lnSpc>
              <a:spcBef>
                <a:spcPts val="0"/>
              </a:spcBef>
              <a:spcAft>
                <a:spcPts val="0"/>
              </a:spcAft>
              <a:buClr>
                <a:schemeClr val="dk1"/>
              </a:buClr>
              <a:buSzPts val="1100"/>
              <a:buChar char="○"/>
            </a:pPr>
            <a:r>
              <a:rPr lang="en-US" u="sng">
                <a:solidFill>
                  <a:srgbClr val="0000FF"/>
                </a:solidFill>
                <a:hlinkClick r:id="rId2">
                  <a:extLst>
                    <a:ext uri="{A12FA001-AC4F-418D-AE19-62706E023703}">
                      <ahyp:hlinkClr val="tx"/>
                    </a:ext>
                  </a:extLst>
                </a:hlinkClick>
              </a:rPr>
              <a:t>hmiscfl.org/referral-setup/</a:t>
            </a:r>
            <a:endParaRPr>
              <a:solidFill>
                <a:schemeClr val="dk1"/>
              </a:solidFill>
            </a:endParaRPr>
          </a:p>
          <a:p>
            <a:pPr indent="-298450" lvl="0" marL="457200" rtl="0" algn="l">
              <a:lnSpc>
                <a:spcPct val="95000"/>
              </a:lnSpc>
              <a:spcBef>
                <a:spcPts val="0"/>
              </a:spcBef>
              <a:spcAft>
                <a:spcPts val="0"/>
              </a:spcAft>
              <a:buClr>
                <a:schemeClr val="dk1"/>
              </a:buClr>
              <a:buSzPts val="1100"/>
              <a:buChar char="●"/>
            </a:pPr>
            <a:r>
              <a:rPr lang="en-US">
                <a:solidFill>
                  <a:schemeClr val="dk1"/>
                </a:solidFill>
              </a:rPr>
              <a:t>Purpose: </a:t>
            </a:r>
            <a:r>
              <a:rPr lang="en-US" sz="1000">
                <a:solidFill>
                  <a:srgbClr val="002060"/>
                </a:solidFill>
              </a:rPr>
              <a:t>Referrals help streamline the complex process of addressing homelessness, improve the effectiveness of services, and contribute to the overall goal of reducing and preventing homelessness in communities.</a:t>
            </a:r>
            <a:endParaRPr sz="20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921134a5c9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1921134a5c9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Presenter: Racquel</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 Racquel</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fd6a6a52c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Presenter: Brad   -Committee Roll Call  </a:t>
            </a:r>
            <a:endParaRPr/>
          </a:p>
          <a:p>
            <a:pPr indent="0" lvl="0" marL="0" rtl="0" algn="l">
              <a:spcBef>
                <a:spcPts val="0"/>
              </a:spcBef>
              <a:spcAft>
                <a:spcPts val="0"/>
              </a:spcAft>
              <a:buNone/>
            </a:pPr>
            <a:r>
              <a:rPr lang="en-US"/>
              <a:t>Next Slide: Brad (Agenda Roll Call)</a:t>
            </a:r>
            <a:endParaRPr/>
          </a:p>
        </p:txBody>
      </p:sp>
      <p:sp>
        <p:nvSpPr>
          <p:cNvPr id="77" name="Google Shape;77;gfd6a6a52c6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712231552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Clr>
                <a:schemeClr val="dk1"/>
              </a:buClr>
              <a:buSzPts val="1100"/>
              <a:buFont typeface="Arial"/>
              <a:buNone/>
            </a:pPr>
            <a:r>
              <a:rPr lang="en-US" sz="1400">
                <a:solidFill>
                  <a:schemeClr val="dk1"/>
                </a:solidFill>
              </a:rPr>
              <a:t>Presenter: Racquel   </a:t>
            </a:r>
            <a:endParaRPr sz="1400">
              <a:solidFill>
                <a:schemeClr val="dk1"/>
              </a:solidFill>
            </a:endParaRPr>
          </a:p>
          <a:p>
            <a:pPr indent="0" lvl="0" marL="0" rtl="0" algn="l">
              <a:spcBef>
                <a:spcPts val="360"/>
              </a:spcBef>
              <a:spcAft>
                <a:spcPts val="0"/>
              </a:spcAft>
              <a:buClr>
                <a:schemeClr val="dk1"/>
              </a:buClr>
              <a:buSzPts val="1100"/>
              <a:buFont typeface="Arial"/>
              <a:buNone/>
            </a:pPr>
            <a:r>
              <a:rPr lang="en-US" sz="1400">
                <a:solidFill>
                  <a:schemeClr val="dk1"/>
                </a:solidFill>
              </a:rPr>
              <a:t>Next Slide: Racquel</a:t>
            </a:r>
            <a:endParaRPr sz="1400">
              <a:solidFill>
                <a:schemeClr val="dk1"/>
              </a:solidFill>
            </a:endParaRPr>
          </a:p>
          <a:p>
            <a:pPr indent="0" lvl="0" marL="0" rtl="0" algn="l">
              <a:spcBef>
                <a:spcPts val="360"/>
              </a:spcBef>
              <a:spcAft>
                <a:spcPts val="0"/>
              </a:spcAft>
              <a:buClr>
                <a:schemeClr val="dk1"/>
              </a:buClr>
              <a:buSzPts val="1100"/>
              <a:buFont typeface="Arial"/>
              <a:buNone/>
            </a:pPr>
            <a:r>
              <a:rPr lang="en-US" sz="1400">
                <a:solidFill>
                  <a:schemeClr val="dk1"/>
                </a:solidFill>
              </a:rPr>
              <a:t>Next Slide: Raquel</a:t>
            </a:r>
            <a:endParaRPr/>
          </a:p>
        </p:txBody>
      </p:sp>
      <p:sp>
        <p:nvSpPr>
          <p:cNvPr id="305" name="Google Shape;305;g7122315523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75ff49fa9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75ff49fa9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Presenter: Racquel</a:t>
            </a:r>
            <a:endParaRPr/>
          </a:p>
          <a:p>
            <a:pPr indent="0" lvl="0" marL="0" rtl="0" algn="l">
              <a:spcBef>
                <a:spcPts val="0"/>
              </a:spcBef>
              <a:spcAft>
                <a:spcPts val="0"/>
              </a:spcAft>
              <a:buNone/>
            </a:pPr>
            <a:r>
              <a:rPr lang="en-US"/>
              <a:t>Next Slide: Racquel</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eeb3639e0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Presenter: Racquel</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 Brad</a:t>
            </a:r>
            <a:endParaRPr sz="1400">
              <a:solidFill>
                <a:schemeClr val="dk1"/>
              </a:solidFill>
            </a:endParaRPr>
          </a:p>
          <a:p>
            <a:pPr indent="0" lvl="0" marL="0" rtl="0" algn="l">
              <a:spcBef>
                <a:spcPts val="360"/>
              </a:spcBef>
              <a:spcAft>
                <a:spcPts val="0"/>
              </a:spcAft>
              <a:buClr>
                <a:schemeClr val="dk1"/>
              </a:buClr>
              <a:buSzPts val="1100"/>
              <a:buFont typeface="Arial"/>
              <a:buNone/>
            </a:pPr>
            <a:r>
              <a:rPr lang="en-US" sz="1400">
                <a:solidFill>
                  <a:schemeClr val="dk1"/>
                </a:solidFill>
              </a:rPr>
              <a:t>Next Slide: Ashley</a:t>
            </a:r>
            <a:endParaRPr sz="1400">
              <a:solidFill>
                <a:schemeClr val="dk1"/>
              </a:solidFill>
            </a:endParaRPr>
          </a:p>
          <a:p>
            <a:pPr indent="0" lvl="0" marL="0" rtl="0" algn="l">
              <a:spcBef>
                <a:spcPts val="360"/>
              </a:spcBef>
              <a:spcAft>
                <a:spcPts val="0"/>
              </a:spcAft>
              <a:buClr>
                <a:schemeClr val="dk1"/>
              </a:buClr>
              <a:buSzPts val="1100"/>
              <a:buFont typeface="Arial"/>
              <a:buNone/>
            </a:pPr>
            <a:r>
              <a:rPr lang="en-US" sz="1400">
                <a:solidFill>
                  <a:schemeClr val="dk1"/>
                </a:solidFill>
              </a:rPr>
              <a:t>Next Slide: Ashley</a:t>
            </a:r>
            <a:endParaRPr/>
          </a:p>
        </p:txBody>
      </p:sp>
      <p:sp>
        <p:nvSpPr>
          <p:cNvPr id="318" name="Google Shape;318;geeb3639e08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38ff9372b8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138ff9372b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Clr>
                <a:schemeClr val="dk1"/>
              </a:buClr>
              <a:buSzPts val="1100"/>
              <a:buFont typeface="Arial"/>
              <a:buNone/>
            </a:pPr>
            <a:r>
              <a:rPr lang="en-US" sz="1400">
                <a:solidFill>
                  <a:schemeClr val="dk1"/>
                </a:solidFill>
              </a:rPr>
              <a:t>Presenter: Brad</a:t>
            </a:r>
            <a:endParaRPr sz="1400">
              <a:solidFill>
                <a:schemeClr val="dk1"/>
              </a:solidFill>
            </a:endParaRPr>
          </a:p>
          <a:p>
            <a:pPr indent="0" lvl="0" marL="0" rtl="0" algn="l">
              <a:spcBef>
                <a:spcPts val="360"/>
              </a:spcBef>
              <a:spcAft>
                <a:spcPts val="0"/>
              </a:spcAft>
              <a:buClr>
                <a:schemeClr val="dk1"/>
              </a:buClr>
              <a:buSzPts val="1100"/>
              <a:buFont typeface="Arial"/>
              <a:buNone/>
            </a:pPr>
            <a:r>
              <a:rPr lang="en-US" sz="1400">
                <a:solidFill>
                  <a:schemeClr val="dk1"/>
                </a:solidFill>
              </a:rPr>
              <a:t>Next Slide: Brad</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138ff9372b8_0_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138ff9372b8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Clr>
                <a:schemeClr val="dk1"/>
              </a:buClr>
              <a:buSzPts val="1100"/>
              <a:buFont typeface="Arial"/>
              <a:buNone/>
            </a:pPr>
            <a:r>
              <a:rPr lang="en-US" sz="1400">
                <a:solidFill>
                  <a:schemeClr val="dk1"/>
                </a:solidFill>
              </a:rPr>
              <a:t>Presenter: Brad  -Open to motions by committee members   </a:t>
            </a:r>
            <a:endParaRPr sz="1400">
              <a:solidFill>
                <a:schemeClr val="dk1"/>
              </a:solidFill>
            </a:endParaRPr>
          </a:p>
          <a:p>
            <a:pPr indent="0" lvl="0" marL="0" rtl="0" algn="l">
              <a:spcBef>
                <a:spcPts val="360"/>
              </a:spcBef>
              <a:spcAft>
                <a:spcPts val="0"/>
              </a:spcAft>
              <a:buClr>
                <a:schemeClr val="dk1"/>
              </a:buClr>
              <a:buSzPts val="1100"/>
              <a:buFont typeface="Arial"/>
              <a:buNone/>
            </a:pPr>
            <a:r>
              <a:rPr lang="en-US" sz="1400">
                <a:solidFill>
                  <a:schemeClr val="dk1"/>
                </a:solidFill>
              </a:rPr>
              <a:t>Next Slide: Brad</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14149fa151_2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Brad</a:t>
            </a:r>
            <a:r>
              <a:rPr lang="en-US">
                <a:solidFill>
                  <a:schemeClr val="dk1"/>
                </a:solidFill>
              </a:rPr>
              <a:t> Closes Meeting</a:t>
            </a:r>
            <a:endParaRPr/>
          </a:p>
        </p:txBody>
      </p:sp>
      <p:sp>
        <p:nvSpPr>
          <p:cNvPr id="337" name="Google Shape;337;g114149fa151_2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52b091bc77_4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52b091bc77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394e12a40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Presenter: Brad    -Agenda Roll Call Vote (meeting minutes from last meeting uploaded here: </a:t>
            </a:r>
            <a:r>
              <a:rPr lang="en-US" u="sng">
                <a:solidFill>
                  <a:schemeClr val="hlink"/>
                </a:solidFill>
                <a:hlinkClick r:id="rId2"/>
              </a:rPr>
              <a:t>https://www.hmiscfl.org/hmis-advisory-committee-2/</a:t>
            </a:r>
            <a:r>
              <a:rPr lang="en-US"/>
              <a:t>)</a:t>
            </a:r>
            <a:endParaRPr/>
          </a:p>
          <a:p>
            <a:pPr indent="0" lvl="0" marL="0" rtl="0" algn="l">
              <a:spcBef>
                <a:spcPts val="0"/>
              </a:spcBef>
              <a:spcAft>
                <a:spcPts val="0"/>
              </a:spcAft>
              <a:buNone/>
            </a:pPr>
            <a:r>
              <a:rPr lang="en-US"/>
              <a:t>Next:  Rocky</a:t>
            </a:r>
            <a:endParaRPr/>
          </a:p>
        </p:txBody>
      </p:sp>
      <p:sp>
        <p:nvSpPr>
          <p:cNvPr id="83" name="Google Shape;83;g1394e12a402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c19e5ca005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c19e5ca005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Presenter: Rocky (will screenshare)</a:t>
            </a:r>
            <a:endParaRPr/>
          </a:p>
          <a:p>
            <a:pPr indent="0" lvl="0" marL="0" rtl="0" algn="l">
              <a:spcBef>
                <a:spcPts val="0"/>
              </a:spcBef>
              <a:spcAft>
                <a:spcPts val="0"/>
              </a:spcAft>
              <a:buNone/>
            </a:pPr>
            <a:r>
              <a:rPr lang="en-US"/>
              <a:t>Next: Brad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138ff9372b8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138ff9372b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Presenter: Brad</a:t>
            </a:r>
            <a:endParaRPr/>
          </a:p>
          <a:p>
            <a:pPr indent="0" lvl="0" marL="0" rtl="0" algn="l">
              <a:spcBef>
                <a:spcPts val="0"/>
              </a:spcBef>
              <a:spcAft>
                <a:spcPts val="0"/>
              </a:spcAft>
              <a:buNone/>
            </a:pPr>
            <a:r>
              <a:rPr lang="en-US"/>
              <a:t>Next Slide: Ashley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ac4ef33612_0_1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ac4ef3361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Presenter: Ashley</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 Ashley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1f3aae37074_4_4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1f3aae37074_4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Presenter: Ashley</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 Ashley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e60b8de553_0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e60b8de5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Presenter: Ashley</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Next Slide: Ashley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10" name="Shape 10"/>
        <p:cNvGrpSpPr/>
        <p:nvPr/>
      </p:nvGrpSpPr>
      <p:grpSpPr>
        <a:xfrm>
          <a:off x="0" y="0"/>
          <a:ext cx="0" cy="0"/>
          <a:chOff x="0" y="0"/>
          <a:chExt cx="0" cy="0"/>
        </a:xfrm>
      </p:grpSpPr>
      <p:sp>
        <p:nvSpPr>
          <p:cNvPr id="11" name="Google Shape;11;p2"/>
          <p:cNvSpPr/>
          <p:nvPr/>
        </p:nvSpPr>
        <p:spPr>
          <a:xfrm>
            <a:off x="0" y="1537930"/>
            <a:ext cx="9144000" cy="4832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1" i="0" lang="en-US" sz="5400" u="none" cap="none" strike="noStrike">
                <a:solidFill>
                  <a:srgbClr val="002060"/>
                </a:solidFill>
                <a:latin typeface="Calibri"/>
                <a:ea typeface="Calibri"/>
                <a:cs typeface="Calibri"/>
                <a:sym typeface="Calibri"/>
              </a:rPr>
              <a:t>Introduction to HMIS</a:t>
            </a:r>
            <a:endParaRPr/>
          </a:p>
          <a:p>
            <a:pPr indent="0" lvl="0" marL="0" marR="0" rtl="0" algn="ctr">
              <a:lnSpc>
                <a:spcPct val="100000"/>
              </a:lnSpc>
              <a:spcBef>
                <a:spcPts val="0"/>
              </a:spcBef>
              <a:spcAft>
                <a:spcPts val="0"/>
              </a:spcAft>
              <a:buNone/>
            </a:pPr>
            <a:r>
              <a:rPr b="1" i="0" lang="en-US" sz="5400" u="none" cap="none" strike="noStrike">
                <a:solidFill>
                  <a:srgbClr val="002060"/>
                </a:solidFill>
                <a:latin typeface="Calibri"/>
                <a:ea typeface="Calibri"/>
                <a:cs typeface="Calibri"/>
                <a:sym typeface="Calibri"/>
              </a:rPr>
              <a:t>Continuum of Care FL-507</a:t>
            </a:r>
            <a:endParaRPr/>
          </a:p>
          <a:p>
            <a:pPr indent="0" lvl="0" marL="0" marR="0" rtl="0" algn="ctr">
              <a:lnSpc>
                <a:spcPct val="100000"/>
              </a:lnSpc>
              <a:spcBef>
                <a:spcPts val="0"/>
              </a:spcBef>
              <a:spcAft>
                <a:spcPts val="0"/>
              </a:spcAft>
              <a:buNone/>
            </a:pPr>
            <a:r>
              <a:t/>
            </a:r>
            <a:endParaRPr b="1" i="0" sz="5400" u="none" cap="none" strike="noStrike">
              <a:solidFill>
                <a:srgbClr val="00206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Homeless Services Network of Central Florida</a:t>
            </a:r>
            <a:endParaRPr b="0" i="0" sz="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4065-D L.B. McLeod Road</a:t>
            </a:r>
            <a:endParaRPr b="0" i="0" sz="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Orlando, FL 32811</a:t>
            </a:r>
            <a:endParaRPr b="0" i="0" sz="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Phone: (407) 893-0133</a:t>
            </a:r>
            <a:endParaRPr b="0" i="0" sz="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Fax: (407) 893-5299</a:t>
            </a:r>
            <a:endParaRPr b="0" i="0" sz="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www.hsncfl.org</a:t>
            </a:r>
            <a:endParaRPr b="0" i="0" sz="2800" u="none" cap="none" strike="noStrike">
              <a:solidFill>
                <a:schemeClr val="dk1"/>
              </a:solidFill>
              <a:latin typeface="Calibri"/>
              <a:ea typeface="Calibri"/>
              <a:cs typeface="Calibri"/>
              <a:sym typeface="Calibri"/>
            </a:endParaRPr>
          </a:p>
        </p:txBody>
      </p:sp>
      <p:pic>
        <p:nvPicPr>
          <p:cNvPr id="12" name="Google Shape;12;p2"/>
          <p:cNvPicPr preferRelativeResize="0"/>
          <p:nvPr/>
        </p:nvPicPr>
        <p:blipFill rotWithShape="1">
          <a:blip r:embed="rId2">
            <a:alphaModFix/>
          </a:blip>
          <a:srcRect b="0" l="0" r="0" t="0"/>
          <a:stretch/>
        </p:blipFill>
        <p:spPr>
          <a:xfrm>
            <a:off x="3543142" y="428151"/>
            <a:ext cx="2057713" cy="129063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1" name="Shape 51"/>
        <p:cNvGrpSpPr/>
        <p:nvPr/>
      </p:nvGrpSpPr>
      <p:grpSpPr>
        <a:xfrm>
          <a:off x="0" y="0"/>
          <a:ext cx="0" cy="0"/>
          <a:chOff x="0" y="0"/>
          <a:chExt cx="0" cy="0"/>
        </a:xfrm>
      </p:grpSpPr>
      <p:sp>
        <p:nvSpPr>
          <p:cNvPr id="52" name="Google Shape;52;p12"/>
          <p:cNvSpPr txBox="1"/>
          <p:nvPr>
            <p:ph type="title"/>
          </p:nvPr>
        </p:nvSpPr>
        <p:spPr>
          <a:xfrm rot="5400000">
            <a:off x="4732151" y="2171589"/>
            <a:ext cx="5851600" cy="2057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2060"/>
              </a:buClr>
              <a:buSzPts val="3200"/>
              <a:buFont typeface="Cabin"/>
              <a:buNone/>
              <a:defRPr b="0" i="0" sz="3200" u="none" cap="none" strike="noStrike">
                <a:solidFill>
                  <a:srgbClr val="002060"/>
                </a:solidFill>
                <a:latin typeface="Cabin"/>
                <a:ea typeface="Cabin"/>
                <a:cs typeface="Cabin"/>
                <a:sym typeface="Cab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3" name="Google Shape;53;p12"/>
          <p:cNvSpPr txBox="1"/>
          <p:nvPr>
            <p:ph idx="1" type="body"/>
          </p:nvPr>
        </p:nvSpPr>
        <p:spPr>
          <a:xfrm rot="5400000">
            <a:off x="541450" y="190689"/>
            <a:ext cx="5851600" cy="6019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rgbClr val="00B8B8"/>
              </a:buClr>
              <a:buSzPts val="3200"/>
              <a:buFont typeface="Arial"/>
              <a:buChar char="•"/>
              <a:defRPr b="0" i="0" sz="3200" u="none" cap="none" strike="noStrike">
                <a:solidFill>
                  <a:srgbClr val="00B8B8"/>
                </a:solidFill>
                <a:latin typeface="Calibri"/>
                <a:ea typeface="Calibri"/>
                <a:cs typeface="Calibri"/>
                <a:sym typeface="Calibri"/>
              </a:defRPr>
            </a:lvl1pPr>
            <a:lvl2pPr indent="-406400" lvl="1" marL="914400" marR="0" rtl="0" algn="l">
              <a:lnSpc>
                <a:spcPct val="100000"/>
              </a:lnSpc>
              <a:spcBef>
                <a:spcPts val="560"/>
              </a:spcBef>
              <a:spcAft>
                <a:spcPts val="0"/>
              </a:spcAft>
              <a:buClr>
                <a:srgbClr val="00B8B8"/>
              </a:buClr>
              <a:buSzPts val="2800"/>
              <a:buFont typeface="Arial"/>
              <a:buChar char="–"/>
              <a:defRPr b="0" i="0" sz="2800" u="none" cap="none" strike="noStrike">
                <a:solidFill>
                  <a:srgbClr val="00B8B8"/>
                </a:solidFill>
                <a:latin typeface="Calibri"/>
                <a:ea typeface="Calibri"/>
                <a:cs typeface="Calibri"/>
                <a:sym typeface="Calibri"/>
              </a:defRPr>
            </a:lvl2pPr>
            <a:lvl3pPr indent="-381000" lvl="2" marL="1371600" marR="0" rtl="0" algn="l">
              <a:lnSpc>
                <a:spcPct val="100000"/>
              </a:lnSpc>
              <a:spcBef>
                <a:spcPts val="480"/>
              </a:spcBef>
              <a:spcAft>
                <a:spcPts val="0"/>
              </a:spcAft>
              <a:buClr>
                <a:srgbClr val="E36C09"/>
              </a:buClr>
              <a:buSzPts val="2400"/>
              <a:buFont typeface="Arial"/>
              <a:buChar char="•"/>
              <a:defRPr b="0" i="0" sz="2400" u="none" cap="none" strike="noStrike">
                <a:solidFill>
                  <a:srgbClr val="E36C09"/>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4" name="Google Shape;54;p12"/>
          <p:cNvSpPr txBox="1"/>
          <p:nvPr>
            <p:ph idx="12" type="sldNum"/>
          </p:nvPr>
        </p:nvSpPr>
        <p:spPr>
          <a:xfrm>
            <a:off x="8123593" y="6369045"/>
            <a:ext cx="563100" cy="2924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5" name="Shape 55"/>
        <p:cNvGrpSpPr/>
        <p:nvPr/>
      </p:nvGrpSpPr>
      <p:grpSpPr>
        <a:xfrm>
          <a:off x="0" y="0"/>
          <a:ext cx="0" cy="0"/>
          <a:chOff x="0" y="0"/>
          <a:chExt cx="0" cy="0"/>
        </a:xfrm>
      </p:grpSpPr>
      <p:sp>
        <p:nvSpPr>
          <p:cNvPr id="56" name="Google Shape;56;p13"/>
          <p:cNvSpPr txBox="1"/>
          <p:nvPr>
            <p:ph type="title"/>
          </p:nvPr>
        </p:nvSpPr>
        <p:spPr>
          <a:xfrm>
            <a:off x="457200" y="274638"/>
            <a:ext cx="8229600" cy="11432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7" name="Google Shape;57;p13"/>
          <p:cNvSpPr txBox="1"/>
          <p:nvPr>
            <p:ph idx="1" type="body"/>
          </p:nvPr>
        </p:nvSpPr>
        <p:spPr>
          <a:xfrm>
            <a:off x="457200" y="1600200"/>
            <a:ext cx="8229600" cy="45260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8" name="Google Shape;58;p13"/>
          <p:cNvSpPr txBox="1"/>
          <p:nvPr>
            <p:ph idx="10" type="dt"/>
          </p:nvPr>
        </p:nvSpPr>
        <p:spPr>
          <a:xfrm>
            <a:off x="457200" y="6356350"/>
            <a:ext cx="2133600" cy="3652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 name="Google Shape;59;p13"/>
          <p:cNvSpPr txBox="1"/>
          <p:nvPr>
            <p:ph idx="11" type="ftr"/>
          </p:nvPr>
        </p:nvSpPr>
        <p:spPr>
          <a:xfrm>
            <a:off x="3124200" y="6356350"/>
            <a:ext cx="2895600" cy="3652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 name="Google Shape;60;p13"/>
          <p:cNvSpPr txBox="1"/>
          <p:nvPr>
            <p:ph idx="12" type="sldNum"/>
          </p:nvPr>
        </p:nvSpPr>
        <p:spPr>
          <a:xfrm>
            <a:off x="6553200" y="6356350"/>
            <a:ext cx="2133600" cy="3652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3"/>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2060"/>
              </a:buClr>
              <a:buSzPts val="4400"/>
              <a:buFont typeface="Cabin"/>
              <a:buNone/>
              <a:defRPr b="0" i="0" sz="4400" u="none" cap="none" strike="noStrike">
                <a:solidFill>
                  <a:srgbClr val="002060"/>
                </a:solidFill>
                <a:latin typeface="Cabin"/>
                <a:ea typeface="Cabin"/>
                <a:cs typeface="Cabin"/>
                <a:sym typeface="Cab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 name="Google Shape;15;p3"/>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640"/>
              </a:spcBef>
              <a:spcAft>
                <a:spcPts val="0"/>
              </a:spcAft>
              <a:buClr>
                <a:srgbClr val="00B8B8"/>
              </a:buClr>
              <a:buSzPts val="3200"/>
              <a:buFont typeface="Arial"/>
              <a:buNone/>
              <a:defRPr b="0" i="0" sz="3200" u="none" cap="none" strike="noStrike">
                <a:solidFill>
                  <a:srgbClr val="00B8B8"/>
                </a:solidFill>
                <a:latin typeface="Calibri"/>
                <a:ea typeface="Calibri"/>
                <a:cs typeface="Calibri"/>
                <a:sym typeface="Calibri"/>
              </a:defRPr>
            </a:lvl1pPr>
            <a:lvl2pPr lvl="1"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6" name="Google Shape;16;p3"/>
          <p:cNvSpPr txBox="1"/>
          <p:nvPr>
            <p:ph idx="12" type="sldNum"/>
          </p:nvPr>
        </p:nvSpPr>
        <p:spPr>
          <a:xfrm>
            <a:off x="8123593" y="6369045"/>
            <a:ext cx="563100" cy="2922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 name="Shape 17"/>
        <p:cNvGrpSpPr/>
        <p:nvPr/>
      </p:nvGrpSpPr>
      <p:grpSpPr>
        <a:xfrm>
          <a:off x="0" y="0"/>
          <a:ext cx="0" cy="0"/>
          <a:chOff x="0" y="0"/>
          <a:chExt cx="0" cy="0"/>
        </a:xfrm>
      </p:grpSpPr>
      <p:sp>
        <p:nvSpPr>
          <p:cNvPr id="18" name="Google Shape;18;p4"/>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2060"/>
              </a:buClr>
              <a:buSzPts val="4400"/>
              <a:buFont typeface="Cabin"/>
              <a:buNone/>
              <a:defRPr b="0" i="0" sz="4400" u="none" cap="none" strike="noStrike">
                <a:solidFill>
                  <a:srgbClr val="002060"/>
                </a:solidFill>
                <a:latin typeface="Cabin"/>
                <a:ea typeface="Cabin"/>
                <a:cs typeface="Cabin"/>
                <a:sym typeface="Cab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 name="Google Shape;19;p4"/>
          <p:cNvSpPr txBox="1"/>
          <p:nvPr>
            <p:ph idx="1" type="body"/>
          </p:nvPr>
        </p:nvSpPr>
        <p:spPr>
          <a:xfrm rot="5400000">
            <a:off x="2309101" y="-251700"/>
            <a:ext cx="4525800" cy="82296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rgbClr val="002060"/>
              </a:buClr>
              <a:buSzPts val="3200"/>
              <a:buFont typeface="Arial"/>
              <a:buChar char="•"/>
              <a:defRPr b="0" i="0" sz="3200" u="none" cap="none" strike="noStrike">
                <a:solidFill>
                  <a:srgbClr val="002060"/>
                </a:solidFill>
                <a:latin typeface="Calibri"/>
                <a:ea typeface="Calibri"/>
                <a:cs typeface="Calibri"/>
                <a:sym typeface="Calibri"/>
              </a:defRPr>
            </a:lvl1pPr>
            <a:lvl2pPr indent="-406400" lvl="1" marL="914400" marR="0" rtl="0" algn="l">
              <a:lnSpc>
                <a:spcPct val="100000"/>
              </a:lnSpc>
              <a:spcBef>
                <a:spcPts val="560"/>
              </a:spcBef>
              <a:spcAft>
                <a:spcPts val="0"/>
              </a:spcAft>
              <a:buClr>
                <a:srgbClr val="00B8B8"/>
              </a:buClr>
              <a:buSzPts val="2800"/>
              <a:buFont typeface="Arial"/>
              <a:buChar char="–"/>
              <a:defRPr b="0" i="0" sz="2800" u="none" cap="none" strike="noStrike">
                <a:solidFill>
                  <a:srgbClr val="00B8B8"/>
                </a:solidFill>
                <a:latin typeface="Calibri"/>
                <a:ea typeface="Calibri"/>
                <a:cs typeface="Calibri"/>
                <a:sym typeface="Calibri"/>
              </a:defRPr>
            </a:lvl2pPr>
            <a:lvl3pPr indent="-381000" lvl="2" marL="1371600" marR="0" rtl="0" algn="l">
              <a:lnSpc>
                <a:spcPct val="100000"/>
              </a:lnSpc>
              <a:spcBef>
                <a:spcPts val="480"/>
              </a:spcBef>
              <a:spcAft>
                <a:spcPts val="0"/>
              </a:spcAft>
              <a:buClr>
                <a:srgbClr val="E36C09"/>
              </a:buClr>
              <a:buSzPts val="2400"/>
              <a:buFont typeface="Arial"/>
              <a:buChar char="•"/>
              <a:defRPr b="0" i="0" sz="2400" u="none" cap="none" strike="noStrike">
                <a:solidFill>
                  <a:srgbClr val="E36C09"/>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 name="Google Shape;20;p4"/>
          <p:cNvSpPr txBox="1"/>
          <p:nvPr>
            <p:ph idx="12" type="sldNum"/>
          </p:nvPr>
        </p:nvSpPr>
        <p:spPr>
          <a:xfrm>
            <a:off x="8123593" y="6369045"/>
            <a:ext cx="563100" cy="2922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1" name="Shape 21"/>
        <p:cNvGrpSpPr/>
        <p:nvPr/>
      </p:nvGrpSpPr>
      <p:grpSpPr>
        <a:xfrm>
          <a:off x="0" y="0"/>
          <a:ext cx="0" cy="0"/>
          <a:chOff x="0" y="0"/>
          <a:chExt cx="0" cy="0"/>
        </a:xfrm>
      </p:grpSpPr>
      <p:sp>
        <p:nvSpPr>
          <p:cNvPr id="22" name="Google Shape;22;p5"/>
          <p:cNvSpPr txBox="1"/>
          <p:nvPr>
            <p:ph type="title"/>
          </p:nvPr>
        </p:nvSpPr>
        <p:spPr>
          <a:xfrm rot="5400000">
            <a:off x="4732201" y="2171539"/>
            <a:ext cx="5851500" cy="20577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2060"/>
              </a:buClr>
              <a:buSzPts val="3200"/>
              <a:buFont typeface="Cabin"/>
              <a:buNone/>
              <a:defRPr b="0" i="0" sz="3200" u="none" cap="none" strike="noStrike">
                <a:solidFill>
                  <a:srgbClr val="002060"/>
                </a:solidFill>
                <a:latin typeface="Cabin"/>
                <a:ea typeface="Cabin"/>
                <a:cs typeface="Cabin"/>
                <a:sym typeface="Cab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 name="Google Shape;23;p5"/>
          <p:cNvSpPr txBox="1"/>
          <p:nvPr>
            <p:ph idx="1" type="body"/>
          </p:nvPr>
        </p:nvSpPr>
        <p:spPr>
          <a:xfrm rot="5400000">
            <a:off x="541500" y="190639"/>
            <a:ext cx="5851500" cy="60195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rgbClr val="00B8B8"/>
              </a:buClr>
              <a:buSzPts val="3200"/>
              <a:buFont typeface="Arial"/>
              <a:buChar char="•"/>
              <a:defRPr b="0" i="0" sz="3200" u="none" cap="none" strike="noStrike">
                <a:solidFill>
                  <a:srgbClr val="00B8B8"/>
                </a:solidFill>
                <a:latin typeface="Calibri"/>
                <a:ea typeface="Calibri"/>
                <a:cs typeface="Calibri"/>
                <a:sym typeface="Calibri"/>
              </a:defRPr>
            </a:lvl1pPr>
            <a:lvl2pPr indent="-406400" lvl="1" marL="914400" marR="0" rtl="0" algn="l">
              <a:lnSpc>
                <a:spcPct val="100000"/>
              </a:lnSpc>
              <a:spcBef>
                <a:spcPts val="560"/>
              </a:spcBef>
              <a:spcAft>
                <a:spcPts val="0"/>
              </a:spcAft>
              <a:buClr>
                <a:srgbClr val="00B8B8"/>
              </a:buClr>
              <a:buSzPts val="2800"/>
              <a:buFont typeface="Arial"/>
              <a:buChar char="–"/>
              <a:defRPr b="0" i="0" sz="2800" u="none" cap="none" strike="noStrike">
                <a:solidFill>
                  <a:srgbClr val="00B8B8"/>
                </a:solidFill>
                <a:latin typeface="Calibri"/>
                <a:ea typeface="Calibri"/>
                <a:cs typeface="Calibri"/>
                <a:sym typeface="Calibri"/>
              </a:defRPr>
            </a:lvl2pPr>
            <a:lvl3pPr indent="-381000" lvl="2" marL="1371600" marR="0" rtl="0" algn="l">
              <a:lnSpc>
                <a:spcPct val="100000"/>
              </a:lnSpc>
              <a:spcBef>
                <a:spcPts val="480"/>
              </a:spcBef>
              <a:spcAft>
                <a:spcPts val="0"/>
              </a:spcAft>
              <a:buClr>
                <a:srgbClr val="E36C09"/>
              </a:buClr>
              <a:buSzPts val="2400"/>
              <a:buFont typeface="Arial"/>
              <a:buChar char="•"/>
              <a:defRPr b="0" i="0" sz="2400" u="none" cap="none" strike="noStrike">
                <a:solidFill>
                  <a:srgbClr val="E36C09"/>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 name="Google Shape;24;p5"/>
          <p:cNvSpPr txBox="1"/>
          <p:nvPr>
            <p:ph idx="12" type="sldNum"/>
          </p:nvPr>
        </p:nvSpPr>
        <p:spPr>
          <a:xfrm>
            <a:off x="8123593" y="6369045"/>
            <a:ext cx="563100" cy="2922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 name="Google Shape;27;p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8" name="Google Shape;28;p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 name="Google Shape;29;p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 name="Google Shape;30;p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 name="Shape 31"/>
        <p:cNvGrpSpPr/>
        <p:nvPr/>
      </p:nvGrpSpPr>
      <p:grpSpPr>
        <a:xfrm>
          <a:off x="0" y="0"/>
          <a:ext cx="0" cy="0"/>
          <a:chOff x="0" y="0"/>
          <a:chExt cx="0" cy="0"/>
        </a:xfrm>
      </p:grpSpPr>
      <p:sp>
        <p:nvSpPr>
          <p:cNvPr id="32" name="Google Shape;32;p7"/>
          <p:cNvSpPr txBox="1"/>
          <p:nvPr>
            <p:ph type="title"/>
          </p:nvPr>
        </p:nvSpPr>
        <p:spPr>
          <a:xfrm>
            <a:off x="311700" y="593367"/>
            <a:ext cx="8520600" cy="763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33" name="Google Shape;33;p7"/>
          <p:cNvSpPr txBox="1"/>
          <p:nvPr>
            <p:ph idx="1" type="body"/>
          </p:nvPr>
        </p:nvSpPr>
        <p:spPr>
          <a:xfrm>
            <a:off x="311700" y="1536633"/>
            <a:ext cx="8520600" cy="45552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4" name="Google Shape;34;p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40" name="Shape 40"/>
        <p:cNvGrpSpPr/>
        <p:nvPr/>
      </p:nvGrpSpPr>
      <p:grpSpPr>
        <a:xfrm>
          <a:off x="0" y="0"/>
          <a:ext cx="0" cy="0"/>
          <a:chOff x="0" y="0"/>
          <a:chExt cx="0" cy="0"/>
        </a:xfrm>
      </p:grpSpPr>
      <p:sp>
        <p:nvSpPr>
          <p:cNvPr id="41" name="Google Shape;41;p9"/>
          <p:cNvSpPr/>
          <p:nvPr/>
        </p:nvSpPr>
        <p:spPr>
          <a:xfrm>
            <a:off x="0" y="1537930"/>
            <a:ext cx="9144000" cy="4832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1" i="0" lang="en-US" sz="5400" u="none" cap="none" strike="noStrike">
                <a:solidFill>
                  <a:srgbClr val="002060"/>
                </a:solidFill>
                <a:latin typeface="Calibri"/>
                <a:ea typeface="Calibri"/>
                <a:cs typeface="Calibri"/>
                <a:sym typeface="Calibri"/>
              </a:rPr>
              <a:t>Introduction to HMIS</a:t>
            </a:r>
            <a:endParaRPr/>
          </a:p>
          <a:p>
            <a:pPr indent="0" lvl="0" marL="0" marR="0" rtl="0" algn="ctr">
              <a:lnSpc>
                <a:spcPct val="100000"/>
              </a:lnSpc>
              <a:spcBef>
                <a:spcPts val="0"/>
              </a:spcBef>
              <a:spcAft>
                <a:spcPts val="0"/>
              </a:spcAft>
              <a:buNone/>
            </a:pPr>
            <a:r>
              <a:rPr b="1" i="0" lang="en-US" sz="5400" u="none" cap="none" strike="noStrike">
                <a:solidFill>
                  <a:srgbClr val="002060"/>
                </a:solidFill>
                <a:latin typeface="Calibri"/>
                <a:ea typeface="Calibri"/>
                <a:cs typeface="Calibri"/>
                <a:sym typeface="Calibri"/>
              </a:rPr>
              <a:t>Continuum of Care FL-507</a:t>
            </a:r>
            <a:endParaRPr/>
          </a:p>
          <a:p>
            <a:pPr indent="0" lvl="0" marL="0" marR="0" rtl="0" algn="ctr">
              <a:lnSpc>
                <a:spcPct val="100000"/>
              </a:lnSpc>
              <a:spcBef>
                <a:spcPts val="0"/>
              </a:spcBef>
              <a:spcAft>
                <a:spcPts val="0"/>
              </a:spcAft>
              <a:buNone/>
            </a:pPr>
            <a:r>
              <a:t/>
            </a:r>
            <a:endParaRPr b="1" i="0" sz="5400" u="none" cap="none" strike="noStrike">
              <a:solidFill>
                <a:srgbClr val="002060"/>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b="0" i="0" sz="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Homeless Services Network of Central Florida</a:t>
            </a:r>
            <a:endParaRPr b="0" i="0" sz="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4065-D L.B. McLeod Road</a:t>
            </a:r>
            <a:endParaRPr b="0" i="0" sz="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Orlando, FL 32811</a:t>
            </a:r>
            <a:endParaRPr b="0" i="0" sz="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Phone: (407) 893-0133</a:t>
            </a:r>
            <a:endParaRPr b="0" i="0" sz="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Fax: (407) 893-5299</a:t>
            </a:r>
            <a:endParaRPr b="0" i="0" sz="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US" sz="2000" u="none" cap="none" strike="noStrike">
                <a:solidFill>
                  <a:schemeClr val="dk1"/>
                </a:solidFill>
                <a:latin typeface="Calibri"/>
                <a:ea typeface="Calibri"/>
                <a:cs typeface="Calibri"/>
                <a:sym typeface="Calibri"/>
              </a:rPr>
              <a:t>www.hsncfl.org</a:t>
            </a:r>
            <a:endParaRPr b="0" i="0" sz="2800" u="none" cap="none" strike="noStrike">
              <a:solidFill>
                <a:schemeClr val="dk1"/>
              </a:solidFill>
              <a:latin typeface="Calibri"/>
              <a:ea typeface="Calibri"/>
              <a:cs typeface="Calibri"/>
              <a:sym typeface="Calibri"/>
            </a:endParaRPr>
          </a:p>
        </p:txBody>
      </p:sp>
      <p:pic>
        <p:nvPicPr>
          <p:cNvPr id="42" name="Google Shape;42;p9"/>
          <p:cNvPicPr preferRelativeResize="0"/>
          <p:nvPr/>
        </p:nvPicPr>
        <p:blipFill rotWithShape="1">
          <a:blip r:embed="rId2">
            <a:alphaModFix/>
          </a:blip>
          <a:srcRect b="0" l="0" r="0" t="0"/>
          <a:stretch/>
        </p:blipFill>
        <p:spPr>
          <a:xfrm>
            <a:off x="3543142" y="428151"/>
            <a:ext cx="1543284" cy="96797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3" name="Shape 43"/>
        <p:cNvGrpSpPr/>
        <p:nvPr/>
      </p:nvGrpSpPr>
      <p:grpSpPr>
        <a:xfrm>
          <a:off x="0" y="0"/>
          <a:ext cx="0" cy="0"/>
          <a:chOff x="0" y="0"/>
          <a:chExt cx="0" cy="0"/>
        </a:xfrm>
      </p:grpSpPr>
      <p:sp>
        <p:nvSpPr>
          <p:cNvPr id="44" name="Google Shape;44;p10"/>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2060"/>
              </a:buClr>
              <a:buSzPts val="4400"/>
              <a:buFont typeface="Cabin"/>
              <a:buNone/>
              <a:defRPr b="0" i="0" sz="4400" u="none" cap="none" strike="noStrike">
                <a:solidFill>
                  <a:srgbClr val="002060"/>
                </a:solidFill>
                <a:latin typeface="Cabin"/>
                <a:ea typeface="Cabin"/>
                <a:cs typeface="Cabin"/>
                <a:sym typeface="Cab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5" name="Google Shape;45;p10"/>
          <p:cNvSpPr txBox="1"/>
          <p:nvPr>
            <p:ph idx="1" type="subTitle"/>
          </p:nvPr>
        </p:nvSpPr>
        <p:spPr>
          <a:xfrm>
            <a:off x="1371600" y="3886200"/>
            <a:ext cx="6400800" cy="17528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640"/>
              </a:spcBef>
              <a:spcAft>
                <a:spcPts val="0"/>
              </a:spcAft>
              <a:buClr>
                <a:srgbClr val="00B8B8"/>
              </a:buClr>
              <a:buSzPts val="3200"/>
              <a:buFont typeface="Arial"/>
              <a:buNone/>
              <a:defRPr b="0" i="0" sz="3200" u="none" cap="none" strike="noStrike">
                <a:solidFill>
                  <a:srgbClr val="00B8B8"/>
                </a:solidFill>
                <a:latin typeface="Calibri"/>
                <a:ea typeface="Calibri"/>
                <a:cs typeface="Calibri"/>
                <a:sym typeface="Calibri"/>
              </a:defRPr>
            </a:lvl1pPr>
            <a:lvl2pPr lvl="1"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lvl="2"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lvl="3"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lvl="4"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46" name="Google Shape;46;p10"/>
          <p:cNvSpPr txBox="1"/>
          <p:nvPr>
            <p:ph idx="12" type="sldNum"/>
          </p:nvPr>
        </p:nvSpPr>
        <p:spPr>
          <a:xfrm>
            <a:off x="8123593" y="6369045"/>
            <a:ext cx="563100" cy="2924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7" name="Shape 47"/>
        <p:cNvGrpSpPr/>
        <p:nvPr/>
      </p:nvGrpSpPr>
      <p:grpSpPr>
        <a:xfrm>
          <a:off x="0" y="0"/>
          <a:ext cx="0" cy="0"/>
          <a:chOff x="0" y="0"/>
          <a:chExt cx="0" cy="0"/>
        </a:xfrm>
      </p:grpSpPr>
      <p:sp>
        <p:nvSpPr>
          <p:cNvPr id="48" name="Google Shape;48;p11"/>
          <p:cNvSpPr txBox="1"/>
          <p:nvPr>
            <p:ph type="title"/>
          </p:nvPr>
        </p:nvSpPr>
        <p:spPr>
          <a:xfrm>
            <a:off x="457200" y="274638"/>
            <a:ext cx="8229600" cy="1143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2060"/>
              </a:buClr>
              <a:buSzPts val="4400"/>
              <a:buFont typeface="Cabin"/>
              <a:buNone/>
              <a:defRPr b="0" i="0" sz="4400" u="none" cap="none" strike="noStrike">
                <a:solidFill>
                  <a:srgbClr val="002060"/>
                </a:solidFill>
                <a:latin typeface="Cabin"/>
                <a:ea typeface="Cabin"/>
                <a:cs typeface="Cabin"/>
                <a:sym typeface="Cabin"/>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9" name="Google Shape;49;p11"/>
          <p:cNvSpPr txBox="1"/>
          <p:nvPr>
            <p:ph idx="1" type="body"/>
          </p:nvPr>
        </p:nvSpPr>
        <p:spPr>
          <a:xfrm rot="5400000">
            <a:off x="2309001" y="-251600"/>
            <a:ext cx="4526000" cy="82296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rgbClr val="002060"/>
              </a:buClr>
              <a:buSzPts val="3200"/>
              <a:buFont typeface="Arial"/>
              <a:buChar char="•"/>
              <a:defRPr b="0" i="0" sz="3200" u="none" cap="none" strike="noStrike">
                <a:solidFill>
                  <a:srgbClr val="002060"/>
                </a:solidFill>
                <a:latin typeface="Calibri"/>
                <a:ea typeface="Calibri"/>
                <a:cs typeface="Calibri"/>
                <a:sym typeface="Calibri"/>
              </a:defRPr>
            </a:lvl1pPr>
            <a:lvl2pPr indent="-406400" lvl="1" marL="914400" marR="0" rtl="0" algn="l">
              <a:lnSpc>
                <a:spcPct val="100000"/>
              </a:lnSpc>
              <a:spcBef>
                <a:spcPts val="560"/>
              </a:spcBef>
              <a:spcAft>
                <a:spcPts val="0"/>
              </a:spcAft>
              <a:buClr>
                <a:srgbClr val="00B8B8"/>
              </a:buClr>
              <a:buSzPts val="2800"/>
              <a:buFont typeface="Arial"/>
              <a:buChar char="–"/>
              <a:defRPr b="0" i="0" sz="2800" u="none" cap="none" strike="noStrike">
                <a:solidFill>
                  <a:srgbClr val="00B8B8"/>
                </a:solidFill>
                <a:latin typeface="Calibri"/>
                <a:ea typeface="Calibri"/>
                <a:cs typeface="Calibri"/>
                <a:sym typeface="Calibri"/>
              </a:defRPr>
            </a:lvl2pPr>
            <a:lvl3pPr indent="-381000" lvl="2" marL="1371600" marR="0" rtl="0" algn="l">
              <a:lnSpc>
                <a:spcPct val="100000"/>
              </a:lnSpc>
              <a:spcBef>
                <a:spcPts val="480"/>
              </a:spcBef>
              <a:spcAft>
                <a:spcPts val="0"/>
              </a:spcAft>
              <a:buClr>
                <a:srgbClr val="E36C09"/>
              </a:buClr>
              <a:buSzPts val="2400"/>
              <a:buFont typeface="Arial"/>
              <a:buChar char="•"/>
              <a:defRPr b="0" i="0" sz="2400" u="none" cap="none" strike="noStrike">
                <a:solidFill>
                  <a:srgbClr val="E36C09"/>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0" name="Google Shape;50;p11"/>
          <p:cNvSpPr txBox="1"/>
          <p:nvPr>
            <p:ph idx="12" type="sldNum"/>
          </p:nvPr>
        </p:nvSpPr>
        <p:spPr>
          <a:xfrm>
            <a:off x="8123593" y="6369045"/>
            <a:ext cx="563100" cy="2924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image" Target="../media/image5.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image" Target="../media/image5.png"/><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mt="20000"/>
          </a:blip>
          <a:stretch>
            <a:fillRect/>
          </a:stretch>
        </a:blipFill>
      </p:bgPr>
    </p:bg>
    <p:spTree>
      <p:nvGrpSpPr>
        <p:cNvPr id="5" name="Shape 5"/>
        <p:cNvGrpSpPr/>
        <p:nvPr/>
      </p:nvGrpSpPr>
      <p:grpSpPr>
        <a:xfrm>
          <a:off x="0" y="0"/>
          <a:ext cx="0" cy="0"/>
          <a:chOff x="0" y="0"/>
          <a:chExt cx="0" cy="0"/>
        </a:xfrm>
      </p:grpSpPr>
      <p:sp>
        <p:nvSpPr>
          <p:cNvPr id="6" name="Google Shape;6;p1"/>
          <p:cNvSpPr/>
          <p:nvPr/>
        </p:nvSpPr>
        <p:spPr>
          <a:xfrm>
            <a:off x="3107477" y="-1798"/>
            <a:ext cx="6029712" cy="6859801"/>
          </a:xfrm>
          <a:custGeom>
            <a:rect b="b" l="l" r="r" t="t"/>
            <a:pathLst>
              <a:path extrusionOk="0" h="6859801" w="6029712">
                <a:moveTo>
                  <a:pt x="0" y="291"/>
                </a:moveTo>
                <a:lnTo>
                  <a:pt x="6029712" y="0"/>
                </a:lnTo>
                <a:lnTo>
                  <a:pt x="6029712" y="6858001"/>
                </a:lnTo>
                <a:lnTo>
                  <a:pt x="1024828" y="6859801"/>
                </a:lnTo>
                <a:lnTo>
                  <a:pt x="0" y="291"/>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 name="Google Shape;7;p1"/>
          <p:cNvSpPr/>
          <p:nvPr/>
        </p:nvSpPr>
        <p:spPr>
          <a:xfrm>
            <a:off x="2218094" y="-899"/>
            <a:ext cx="1202613" cy="6856730"/>
          </a:xfrm>
          <a:custGeom>
            <a:rect b="b" l="l" r="r" t="t"/>
            <a:pathLst>
              <a:path extrusionOk="0" h="6856730" w="1202613">
                <a:moveTo>
                  <a:pt x="0" y="820"/>
                </a:moveTo>
                <a:lnTo>
                  <a:pt x="182705" y="0"/>
                </a:lnTo>
                <a:lnTo>
                  <a:pt x="1202613" y="6856730"/>
                </a:lnTo>
                <a:lnTo>
                  <a:pt x="1016387" y="6856729"/>
                </a:lnTo>
                <a:lnTo>
                  <a:pt x="0" y="82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 name="Google Shape;8;p1"/>
          <p:cNvSpPr txBox="1"/>
          <p:nvPr>
            <p:ph idx="10" type="dt"/>
          </p:nvPr>
        </p:nvSpPr>
        <p:spPr>
          <a:xfrm>
            <a:off x="457200" y="6356748"/>
            <a:ext cx="2133600" cy="364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pic>
        <p:nvPicPr>
          <p:cNvPr id="9" name="Google Shape;9;p1"/>
          <p:cNvPicPr preferRelativeResize="0"/>
          <p:nvPr/>
        </p:nvPicPr>
        <p:blipFill>
          <a:blip r:embed="rId2">
            <a:alphaModFix/>
          </a:blip>
          <a:stretch>
            <a:fillRect/>
          </a:stretch>
        </p:blipFill>
        <p:spPr>
          <a:xfrm>
            <a:off x="7831000" y="139325"/>
            <a:ext cx="1114225" cy="6762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mt="20000"/>
          </a:blip>
          <a:stretch>
            <a:fillRect/>
          </a:stretch>
        </a:blipFill>
      </p:bgPr>
    </p:bg>
    <p:spTree>
      <p:nvGrpSpPr>
        <p:cNvPr id="35" name="Shape 35"/>
        <p:cNvGrpSpPr/>
        <p:nvPr/>
      </p:nvGrpSpPr>
      <p:grpSpPr>
        <a:xfrm>
          <a:off x="0" y="0"/>
          <a:ext cx="0" cy="0"/>
          <a:chOff x="0" y="0"/>
          <a:chExt cx="0" cy="0"/>
        </a:xfrm>
      </p:grpSpPr>
      <p:sp>
        <p:nvSpPr>
          <p:cNvPr id="36" name="Google Shape;36;p8"/>
          <p:cNvSpPr/>
          <p:nvPr/>
        </p:nvSpPr>
        <p:spPr>
          <a:xfrm>
            <a:off x="3107477" y="-1798"/>
            <a:ext cx="6029712" cy="6859801"/>
          </a:xfrm>
          <a:custGeom>
            <a:rect b="b" l="l" r="r" t="t"/>
            <a:pathLst>
              <a:path extrusionOk="0" h="6859801" w="6029712">
                <a:moveTo>
                  <a:pt x="0" y="291"/>
                </a:moveTo>
                <a:lnTo>
                  <a:pt x="6029712" y="0"/>
                </a:lnTo>
                <a:lnTo>
                  <a:pt x="6029712" y="6858001"/>
                </a:lnTo>
                <a:lnTo>
                  <a:pt x="1024828" y="6859801"/>
                </a:lnTo>
                <a:lnTo>
                  <a:pt x="0" y="291"/>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 name="Google Shape;37;p8"/>
          <p:cNvSpPr/>
          <p:nvPr/>
        </p:nvSpPr>
        <p:spPr>
          <a:xfrm>
            <a:off x="2218094" y="-899"/>
            <a:ext cx="1202613" cy="6856730"/>
          </a:xfrm>
          <a:custGeom>
            <a:rect b="b" l="l" r="r" t="t"/>
            <a:pathLst>
              <a:path extrusionOk="0" h="6856730" w="1202613">
                <a:moveTo>
                  <a:pt x="0" y="820"/>
                </a:moveTo>
                <a:lnTo>
                  <a:pt x="182705" y="0"/>
                </a:lnTo>
                <a:lnTo>
                  <a:pt x="1202613" y="6856730"/>
                </a:lnTo>
                <a:lnTo>
                  <a:pt x="1016387" y="6856729"/>
                </a:lnTo>
                <a:lnTo>
                  <a:pt x="0" y="82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 name="Google Shape;38;p8"/>
          <p:cNvSpPr txBox="1"/>
          <p:nvPr>
            <p:ph idx="10" type="dt"/>
          </p:nvPr>
        </p:nvSpPr>
        <p:spPr>
          <a:xfrm>
            <a:off x="457200" y="6356748"/>
            <a:ext cx="2133600" cy="3640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pic>
        <p:nvPicPr>
          <p:cNvPr id="39" name="Google Shape;39;p8"/>
          <p:cNvPicPr preferRelativeResize="0"/>
          <p:nvPr/>
        </p:nvPicPr>
        <p:blipFill>
          <a:blip r:embed="rId2">
            <a:alphaModFix/>
          </a:blip>
          <a:stretch>
            <a:fillRect/>
          </a:stretch>
        </p:blipFill>
        <p:spPr>
          <a:xfrm>
            <a:off x="7831000" y="139333"/>
            <a:ext cx="1005800" cy="7299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4" r:id="rId3"/>
    <p:sldLayoutId id="2147483655" r:id="rId4"/>
    <p:sldLayoutId id="2147483656" r:id="rId5"/>
    <p:sldLayoutId id="2147483657" r:id="rId6"/>
    <p:sldLayoutId id="2147483658"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hyperlink" Target="https://www.hmiscfl.org/system-performance-overview/" TargetMode="External"/><Relationship Id="rId4" Type="http://schemas.openxmlformats.org/officeDocument/2006/relationships/hyperlink" Target="https://www.hmiscfl.org/continuum-of-care-fl-507-system-performance-measure-dashboard/" TargetMode="External"/><Relationship Id="rId5" Type="http://schemas.openxmlformats.org/officeDocument/2006/relationships/hyperlink" Target="https://www.hmiscfl.org/reports/" TargetMode="External"/><Relationship Id="rId6" Type="http://schemas.openxmlformats.org/officeDocument/2006/relationships/hyperlink" Target="https://www.hmiscfl.org/reports/" TargetMode="External"/><Relationship Id="rId7"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29.png"/><Relationship Id="rId5"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19.png"/><Relationship Id="rId5" Type="http://schemas.openxmlformats.org/officeDocument/2006/relationships/image" Target="../media/image8.png"/><Relationship Id="rId6"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11.png"/><Relationship Id="rId6"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2.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8.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5.gif"/><Relationship Id="rId4" Type="http://schemas.openxmlformats.org/officeDocument/2006/relationships/image" Target="../media/image36.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40.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comments" Target="../comments/comment1.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9.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comments" Target="../comments/commen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hyperlink" Target="http://hmiscfl.org/referral-setup/" TargetMode="Externa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hyperlink" Target="https://zoom.us/j/97407205687" TargetMode="External"/><Relationship Id="rId4" Type="http://schemas.openxmlformats.org/officeDocument/2006/relationships/hyperlink" Target="http://www.hmiscfl.org" TargetMode="External"/><Relationship Id="rId5"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hyperlink" Target="http://www.hmiscfl.org" TargetMode="External"/><Relationship Id="rId4" Type="http://schemas.openxmlformats.org/officeDocument/2006/relationships/hyperlink" Target="mailto:hmis@hsncfl.or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hyperlink" Target="http://www.hmiscfl.org" TargetMode="Externa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 Id="rId3" Type="http://schemas.openxmlformats.org/officeDocument/2006/relationships/hyperlink" Target="http://hmiscfl.or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www.hmiscfl.org/data-quality-plan/"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0.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type="ctrTitle"/>
          </p:nvPr>
        </p:nvSpPr>
        <p:spPr>
          <a:xfrm>
            <a:off x="685800" y="1620150"/>
            <a:ext cx="7772400" cy="1470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b="1" lang="en-US"/>
              <a:t>HMIS Advisory </a:t>
            </a:r>
            <a:endParaRPr b="1"/>
          </a:p>
          <a:p>
            <a:pPr indent="0" lvl="0" marL="0" rtl="0" algn="ctr">
              <a:spcBef>
                <a:spcPts val="0"/>
              </a:spcBef>
              <a:spcAft>
                <a:spcPts val="0"/>
              </a:spcAft>
              <a:buClr>
                <a:schemeClr val="dk1"/>
              </a:buClr>
              <a:buSzPts val="4400"/>
              <a:buFont typeface="Calibri"/>
              <a:buNone/>
            </a:pPr>
            <a:r>
              <a:rPr b="1" lang="en-US"/>
              <a:t>Committee Meeting</a:t>
            </a:r>
            <a:endParaRPr b="1"/>
          </a:p>
        </p:txBody>
      </p:sp>
      <p:sp>
        <p:nvSpPr>
          <p:cNvPr id="66" name="Google Shape;66;p14"/>
          <p:cNvSpPr txBox="1"/>
          <p:nvPr>
            <p:ph idx="1" type="subTitle"/>
          </p:nvPr>
        </p:nvSpPr>
        <p:spPr>
          <a:xfrm>
            <a:off x="849100" y="3486150"/>
            <a:ext cx="75438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3200"/>
              <a:buNone/>
            </a:pPr>
            <a:r>
              <a:rPr lang="en-US">
                <a:solidFill>
                  <a:schemeClr val="dk1"/>
                </a:solidFill>
              </a:rPr>
              <a:t>Central Florida Commission on Homelessness (CFCH)</a:t>
            </a:r>
            <a:endParaRPr>
              <a:solidFill>
                <a:schemeClr val="dk1"/>
              </a:solidFill>
            </a:endParaRPr>
          </a:p>
          <a:p>
            <a:pPr indent="0" lvl="0" marL="0" rtl="0" algn="ctr">
              <a:spcBef>
                <a:spcPts val="0"/>
              </a:spcBef>
              <a:spcAft>
                <a:spcPts val="0"/>
              </a:spcAft>
              <a:buClr>
                <a:srgbClr val="888888"/>
              </a:buClr>
              <a:buSzPts val="3200"/>
              <a:buNone/>
            </a:pPr>
            <a:r>
              <a:rPr lang="en-US">
                <a:solidFill>
                  <a:schemeClr val="dk1"/>
                </a:solidFill>
              </a:rPr>
              <a:t>CoC </a:t>
            </a:r>
            <a:r>
              <a:rPr lang="en-US">
                <a:solidFill>
                  <a:schemeClr val="dk1"/>
                </a:solidFill>
              </a:rPr>
              <a:t>FL-507</a:t>
            </a:r>
            <a:endParaRPr>
              <a:solidFill>
                <a:schemeClr val="dk1"/>
              </a:solidFill>
            </a:endParaRPr>
          </a:p>
          <a:p>
            <a:pPr indent="0" lvl="0" marL="0" rtl="0" algn="ctr">
              <a:spcBef>
                <a:spcPts val="0"/>
              </a:spcBef>
              <a:spcAft>
                <a:spcPts val="0"/>
              </a:spcAft>
              <a:buClr>
                <a:srgbClr val="888888"/>
              </a:buClr>
              <a:buSzPts val="3200"/>
              <a:buNone/>
            </a:pPr>
            <a:r>
              <a:rPr lang="en-US">
                <a:solidFill>
                  <a:schemeClr val="dk1"/>
                </a:solidFill>
              </a:rPr>
              <a:t>March 12th, 2024</a:t>
            </a:r>
            <a:br>
              <a:rPr lang="en-US">
                <a:solidFill>
                  <a:schemeClr val="dk1"/>
                </a:solidFill>
              </a:rPr>
            </a:br>
            <a:endParaRPr sz="1800">
              <a:solidFill>
                <a:schemeClr val="dk1"/>
              </a:solidFill>
            </a:endParaRPr>
          </a:p>
          <a:p>
            <a:pPr indent="0" lvl="0" marL="0" rtl="0" algn="ctr">
              <a:spcBef>
                <a:spcPts val="0"/>
              </a:spcBef>
              <a:spcAft>
                <a:spcPts val="0"/>
              </a:spcAft>
              <a:buClr>
                <a:srgbClr val="888888"/>
              </a:buClr>
              <a:buSzPts val="3200"/>
              <a:buNone/>
            </a:pPr>
            <a:r>
              <a:t/>
            </a:r>
            <a:endParaRPr sz="2700">
              <a:solidFill>
                <a:schemeClr val="dk1"/>
              </a:solidFill>
            </a:endParaRPr>
          </a:p>
          <a:p>
            <a:pPr indent="0" lvl="0" marL="0" rtl="0" algn="ctr">
              <a:spcBef>
                <a:spcPts val="0"/>
              </a:spcBef>
              <a:spcAft>
                <a:spcPts val="0"/>
              </a:spcAft>
              <a:buClr>
                <a:srgbClr val="888888"/>
              </a:buClr>
              <a:buSzPts val="3200"/>
              <a:buNone/>
            </a:pPr>
            <a:r>
              <a:rPr lang="en-US" sz="2700">
                <a:solidFill>
                  <a:schemeClr val="dk1"/>
                </a:solidFill>
              </a:rPr>
              <a:t>Brad Sefter</a:t>
            </a:r>
            <a:r>
              <a:rPr lang="en-US" sz="2700">
                <a:solidFill>
                  <a:schemeClr val="dk1"/>
                </a:solidFill>
              </a:rPr>
              <a:t>, Committee Chair</a:t>
            </a:r>
            <a:endParaRPr sz="27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3"/>
          <p:cNvSpPr txBox="1"/>
          <p:nvPr>
            <p:ph type="title"/>
          </p:nvPr>
        </p:nvSpPr>
        <p:spPr>
          <a:xfrm>
            <a:off x="311700" y="363400"/>
            <a:ext cx="8520600" cy="98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3600">
                <a:solidFill>
                  <a:schemeClr val="dk2"/>
                </a:solidFill>
              </a:rPr>
              <a:t>Data Quality Overview - Q1</a:t>
            </a:r>
            <a:endParaRPr b="1" sz="3600">
              <a:solidFill>
                <a:schemeClr val="dk2"/>
              </a:solidFill>
            </a:endParaRPr>
          </a:p>
        </p:txBody>
      </p:sp>
      <p:sp>
        <p:nvSpPr>
          <p:cNvPr id="126" name="Google Shape;126;p23"/>
          <p:cNvSpPr txBox="1"/>
          <p:nvPr>
            <p:ph idx="1" type="body"/>
          </p:nvPr>
        </p:nvSpPr>
        <p:spPr>
          <a:xfrm>
            <a:off x="311700" y="1456250"/>
            <a:ext cx="8520600" cy="4860600"/>
          </a:xfrm>
          <a:prstGeom prst="rect">
            <a:avLst/>
          </a:prstGeom>
        </p:spPr>
        <p:txBody>
          <a:bodyPr anchorCtr="0" anchor="t" bIns="91425" lIns="91425" spcFirstLastPara="1" rIns="91425" wrap="square" tIns="91425">
            <a:noAutofit/>
          </a:bodyPr>
          <a:lstStyle/>
          <a:p>
            <a:pPr indent="-330200" lvl="0" marL="457200" marR="3360100" rtl="0" algn="l">
              <a:lnSpc>
                <a:spcPct val="100000"/>
              </a:lnSpc>
              <a:spcBef>
                <a:spcPts val="0"/>
              </a:spcBef>
              <a:spcAft>
                <a:spcPts val="0"/>
              </a:spcAft>
              <a:buClr>
                <a:schemeClr val="dk1"/>
              </a:buClr>
              <a:buSzPts val="1600"/>
              <a:buChar char="●"/>
            </a:pPr>
            <a:r>
              <a:rPr lang="en-US" sz="1600">
                <a:solidFill>
                  <a:schemeClr val="dk1"/>
                </a:solidFill>
              </a:rPr>
              <a:t>The </a:t>
            </a:r>
            <a:r>
              <a:rPr lang="en-US" sz="1600">
                <a:solidFill>
                  <a:schemeClr val="dk1"/>
                </a:solidFill>
              </a:rPr>
              <a:t>largest</a:t>
            </a:r>
            <a:r>
              <a:rPr lang="en-US" sz="1600">
                <a:solidFill>
                  <a:schemeClr val="dk1"/>
                </a:solidFill>
              </a:rPr>
              <a:t> percentage of grades in the Q1 DQP are F’s (28.66%) and A’s (24.39%).</a:t>
            </a:r>
            <a:endParaRPr sz="1600">
              <a:solidFill>
                <a:schemeClr val="dk1"/>
              </a:solidFill>
            </a:endParaRPr>
          </a:p>
          <a:p>
            <a:pPr indent="-330200" lvl="0" marL="457200" marR="3474400" rtl="0" algn="l">
              <a:lnSpc>
                <a:spcPct val="100000"/>
              </a:lnSpc>
              <a:spcBef>
                <a:spcPts val="1000"/>
              </a:spcBef>
              <a:spcAft>
                <a:spcPts val="0"/>
              </a:spcAft>
              <a:buClr>
                <a:schemeClr val="dk1"/>
              </a:buClr>
              <a:buSzPts val="1600"/>
              <a:buChar char="●"/>
            </a:pPr>
            <a:r>
              <a:rPr lang="en-US" sz="1600">
                <a:solidFill>
                  <a:schemeClr val="dk1"/>
                </a:solidFill>
              </a:rPr>
              <a:t>The project type with the highest percentage of failing grades is HP (almost 75% of projects are failing overall).</a:t>
            </a:r>
            <a:endParaRPr sz="1600">
              <a:solidFill>
                <a:schemeClr val="dk1"/>
              </a:solidFill>
            </a:endParaRPr>
          </a:p>
          <a:p>
            <a:pPr indent="-330200" lvl="0" marL="457200" marR="5474650" rtl="0" algn="l">
              <a:lnSpc>
                <a:spcPct val="100000"/>
              </a:lnSpc>
              <a:spcBef>
                <a:spcPts val="1000"/>
              </a:spcBef>
              <a:spcAft>
                <a:spcPts val="0"/>
              </a:spcAft>
              <a:buClr>
                <a:schemeClr val="dk1"/>
              </a:buClr>
              <a:buSzPts val="1600"/>
              <a:buChar char="●"/>
            </a:pPr>
            <a:r>
              <a:rPr lang="en-US" sz="1600">
                <a:solidFill>
                  <a:schemeClr val="dk1"/>
                </a:solidFill>
              </a:rPr>
              <a:t>Services Only projects have the highest percentage of A’s (34.43%).</a:t>
            </a:r>
            <a:endParaRPr sz="1600">
              <a:solidFill>
                <a:schemeClr val="dk1"/>
              </a:solidFill>
            </a:endParaRPr>
          </a:p>
          <a:p>
            <a:pPr indent="-330200" lvl="0" marL="457200" marR="5474650" rtl="0" algn="l">
              <a:lnSpc>
                <a:spcPct val="100000"/>
              </a:lnSpc>
              <a:spcBef>
                <a:spcPts val="1000"/>
              </a:spcBef>
              <a:spcAft>
                <a:spcPts val="1000"/>
              </a:spcAft>
              <a:buClr>
                <a:schemeClr val="dk1"/>
              </a:buClr>
              <a:buSzPts val="1600"/>
              <a:buChar char="●"/>
            </a:pPr>
            <a:r>
              <a:rPr lang="en-US" sz="1600">
                <a:solidFill>
                  <a:schemeClr val="dk1"/>
                </a:solidFill>
              </a:rPr>
              <a:t>Agencies with the highest Data Quality scores are Family Promise, Park Place Behavioral Health Care, Recovery House, Rescue Outreach Mission, Seminole County, Transition House,  and Wayne Densch</a:t>
            </a:r>
            <a:endParaRPr sz="1600">
              <a:solidFill>
                <a:schemeClr val="dk1"/>
              </a:solidFill>
            </a:endParaRPr>
          </a:p>
        </p:txBody>
      </p:sp>
      <p:pic>
        <p:nvPicPr>
          <p:cNvPr id="127" name="Google Shape;127;p23"/>
          <p:cNvPicPr preferRelativeResize="0"/>
          <p:nvPr/>
        </p:nvPicPr>
        <p:blipFill>
          <a:blip r:embed="rId3">
            <a:alphaModFix/>
          </a:blip>
          <a:stretch>
            <a:fillRect/>
          </a:stretch>
        </p:blipFill>
        <p:spPr>
          <a:xfrm>
            <a:off x="3361425" y="3235000"/>
            <a:ext cx="5577650" cy="3442675"/>
          </a:xfrm>
          <a:prstGeom prst="rect">
            <a:avLst/>
          </a:prstGeom>
          <a:noFill/>
          <a:ln cap="flat" cmpd="sng" w="9525">
            <a:solidFill>
              <a:schemeClr val="dk2"/>
            </a:solidFill>
            <a:prstDash val="solid"/>
            <a:round/>
            <a:headEnd len="sm" w="sm" type="none"/>
            <a:tailEnd len="sm" w="sm" type="none"/>
          </a:ln>
        </p:spPr>
      </p:pic>
      <p:pic>
        <p:nvPicPr>
          <p:cNvPr id="128" name="Google Shape;128;p23"/>
          <p:cNvPicPr preferRelativeResize="0"/>
          <p:nvPr/>
        </p:nvPicPr>
        <p:blipFill>
          <a:blip r:embed="rId4">
            <a:alphaModFix/>
          </a:blip>
          <a:stretch>
            <a:fillRect/>
          </a:stretch>
        </p:blipFill>
        <p:spPr>
          <a:xfrm>
            <a:off x="5625975" y="1238575"/>
            <a:ext cx="2942800" cy="18825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4"/>
          <p:cNvSpPr txBox="1"/>
          <p:nvPr>
            <p:ph type="title"/>
          </p:nvPr>
        </p:nvSpPr>
        <p:spPr>
          <a:xfrm>
            <a:off x="0" y="334875"/>
            <a:ext cx="8520600" cy="98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US" sz="3600">
                <a:solidFill>
                  <a:schemeClr val="dk2"/>
                </a:solidFill>
              </a:rPr>
              <a:t> Reporting Season Updates</a:t>
            </a:r>
            <a:endParaRPr b="1" sz="3600">
              <a:solidFill>
                <a:schemeClr val="dk2"/>
              </a:solidFill>
            </a:endParaRPr>
          </a:p>
        </p:txBody>
      </p:sp>
      <p:grpSp>
        <p:nvGrpSpPr>
          <p:cNvPr id="134" name="Google Shape;134;p24"/>
          <p:cNvGrpSpPr/>
          <p:nvPr/>
        </p:nvGrpSpPr>
        <p:grpSpPr>
          <a:xfrm>
            <a:off x="2583861" y="1323985"/>
            <a:ext cx="6437886" cy="1518472"/>
            <a:chOff x="3977400" y="946003"/>
            <a:chExt cx="4094305" cy="1193579"/>
          </a:xfrm>
        </p:grpSpPr>
        <p:grpSp>
          <p:nvGrpSpPr>
            <p:cNvPr id="135" name="Google Shape;135;p24"/>
            <p:cNvGrpSpPr/>
            <p:nvPr/>
          </p:nvGrpSpPr>
          <p:grpSpPr>
            <a:xfrm>
              <a:off x="4732925" y="1140987"/>
              <a:ext cx="529800" cy="998596"/>
              <a:chOff x="4318975" y="1083450"/>
              <a:chExt cx="529800" cy="591305"/>
            </a:xfrm>
          </p:grpSpPr>
          <p:sp>
            <p:nvSpPr>
              <p:cNvPr id="136" name="Google Shape;136;p24"/>
              <p:cNvSpPr/>
              <p:nvPr/>
            </p:nvSpPr>
            <p:spPr>
              <a:xfrm>
                <a:off x="4517129" y="1083455"/>
                <a:ext cx="133500" cy="591300"/>
              </a:xfrm>
              <a:prstGeom prst="rect">
                <a:avLst/>
              </a:prstGeom>
              <a:solidFill>
                <a:srgbClr val="094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7" name="Google Shape;137;p24"/>
              <p:cNvCxnSpPr/>
              <p:nvPr/>
            </p:nvCxnSpPr>
            <p:spPr>
              <a:xfrm rot="10800000">
                <a:off x="4318975" y="1083450"/>
                <a:ext cx="529800" cy="0"/>
              </a:xfrm>
              <a:prstGeom prst="straightConnector1">
                <a:avLst/>
              </a:prstGeom>
              <a:noFill/>
              <a:ln cap="flat" cmpd="sng" w="9525">
                <a:solidFill>
                  <a:srgbClr val="0944A1"/>
                </a:solidFill>
                <a:prstDash val="solid"/>
                <a:round/>
                <a:headEnd len="sm" w="sm" type="none"/>
                <a:tailEnd len="sm" w="sm" type="none"/>
              </a:ln>
            </p:spPr>
          </p:cxnSp>
        </p:grpSp>
        <p:sp>
          <p:nvSpPr>
            <p:cNvPr id="138" name="Google Shape;138;p24"/>
            <p:cNvSpPr txBox="1"/>
            <p:nvPr/>
          </p:nvSpPr>
          <p:spPr>
            <a:xfrm>
              <a:off x="5343500" y="946003"/>
              <a:ext cx="2728200" cy="2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200">
                  <a:solidFill>
                    <a:srgbClr val="0944A1"/>
                  </a:solidFill>
                  <a:latin typeface="Roboto"/>
                  <a:ea typeface="Roboto"/>
                  <a:cs typeface="Roboto"/>
                  <a:sym typeface="Roboto"/>
                </a:rPr>
                <a:t>Longitudinal Systems Analysis (LSA)</a:t>
              </a:r>
              <a:endParaRPr b="1" sz="1200">
                <a:solidFill>
                  <a:srgbClr val="0944A1"/>
                </a:solidFill>
                <a:latin typeface="Roboto"/>
                <a:ea typeface="Roboto"/>
                <a:cs typeface="Roboto"/>
                <a:sym typeface="Roboto"/>
              </a:endParaRPr>
            </a:p>
          </p:txBody>
        </p:sp>
        <p:sp>
          <p:nvSpPr>
            <p:cNvPr id="139" name="Google Shape;139;p24"/>
            <p:cNvSpPr txBox="1"/>
            <p:nvPr/>
          </p:nvSpPr>
          <p:spPr>
            <a:xfrm>
              <a:off x="5343505" y="1222249"/>
              <a:ext cx="2728200" cy="70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US" sz="900">
                  <a:solidFill>
                    <a:srgbClr val="0944A1"/>
                  </a:solidFill>
                  <a:latin typeface="Roboto"/>
                  <a:ea typeface="Roboto"/>
                  <a:cs typeface="Roboto"/>
                  <a:sym typeface="Roboto"/>
                </a:rPr>
                <a:t>The LSA includes a 3-year  lookback of system-level data that can be filtered by demographics and system pathways. It gives a high-level understanding of a system’s response to homelessness. Stella-P uses LSA data to generate charts. View last year’s  submission  </a:t>
              </a:r>
              <a:r>
                <a:rPr lang="en-US" sz="900" u="sng">
                  <a:solidFill>
                    <a:srgbClr val="0000FF"/>
                  </a:solidFill>
                  <a:latin typeface="Roboto"/>
                  <a:ea typeface="Roboto"/>
                  <a:cs typeface="Roboto"/>
                  <a:sym typeface="Roboto"/>
                  <a:hlinkClick r:id="rId3">
                    <a:extLst>
                      <a:ext uri="{A12FA001-AC4F-418D-AE19-62706E023703}">
                        <ahyp:hlinkClr val="tx"/>
                      </a:ext>
                    </a:extLst>
                  </a:hlinkClick>
                </a:rPr>
                <a:t>here on our website</a:t>
              </a:r>
              <a:r>
                <a:rPr lang="en-US" sz="900">
                  <a:solidFill>
                    <a:srgbClr val="0944A1"/>
                  </a:solidFill>
                  <a:latin typeface="Roboto"/>
                  <a:ea typeface="Roboto"/>
                  <a:cs typeface="Roboto"/>
                  <a:sym typeface="Roboto"/>
                </a:rPr>
                <a:t>)</a:t>
              </a:r>
              <a:endParaRPr sz="900">
                <a:solidFill>
                  <a:srgbClr val="0944A1"/>
                </a:solidFill>
                <a:latin typeface="Roboto"/>
                <a:ea typeface="Roboto"/>
                <a:cs typeface="Roboto"/>
                <a:sym typeface="Roboto"/>
              </a:endParaRPr>
            </a:p>
          </p:txBody>
        </p:sp>
        <p:sp>
          <p:nvSpPr>
            <p:cNvPr id="140" name="Google Shape;140;p24"/>
            <p:cNvSpPr txBox="1"/>
            <p:nvPr/>
          </p:nvSpPr>
          <p:spPr>
            <a:xfrm>
              <a:off x="3977400" y="973693"/>
              <a:ext cx="758400" cy="346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US" sz="1300">
                  <a:solidFill>
                    <a:srgbClr val="0944A1"/>
                  </a:solidFill>
                  <a:latin typeface="Roboto"/>
                  <a:ea typeface="Roboto"/>
                  <a:cs typeface="Roboto"/>
                  <a:sym typeface="Roboto"/>
                </a:rPr>
                <a:t>1/17/2024</a:t>
              </a:r>
              <a:endParaRPr b="1" sz="1300">
                <a:solidFill>
                  <a:srgbClr val="0944A1"/>
                </a:solidFill>
                <a:latin typeface="Roboto"/>
                <a:ea typeface="Roboto"/>
                <a:cs typeface="Roboto"/>
                <a:sym typeface="Roboto"/>
              </a:endParaRPr>
            </a:p>
          </p:txBody>
        </p:sp>
      </p:grpSp>
      <p:grpSp>
        <p:nvGrpSpPr>
          <p:cNvPr id="141" name="Google Shape;141;p24"/>
          <p:cNvGrpSpPr/>
          <p:nvPr/>
        </p:nvGrpSpPr>
        <p:grpSpPr>
          <a:xfrm>
            <a:off x="2583861" y="2597240"/>
            <a:ext cx="6437886" cy="1518354"/>
            <a:chOff x="3977400" y="946003"/>
            <a:chExt cx="4094305" cy="1193487"/>
          </a:xfrm>
        </p:grpSpPr>
        <p:grpSp>
          <p:nvGrpSpPr>
            <p:cNvPr id="142" name="Google Shape;142;p24"/>
            <p:cNvGrpSpPr/>
            <p:nvPr/>
          </p:nvGrpSpPr>
          <p:grpSpPr>
            <a:xfrm>
              <a:off x="4732925" y="1140987"/>
              <a:ext cx="529800" cy="998503"/>
              <a:chOff x="4318975" y="1083450"/>
              <a:chExt cx="529800" cy="591250"/>
            </a:xfrm>
          </p:grpSpPr>
          <p:sp>
            <p:nvSpPr>
              <p:cNvPr id="143" name="Google Shape;143;p24"/>
              <p:cNvSpPr/>
              <p:nvPr/>
            </p:nvSpPr>
            <p:spPr>
              <a:xfrm>
                <a:off x="4517125" y="1086100"/>
                <a:ext cx="133500" cy="588600"/>
              </a:xfrm>
              <a:prstGeom prst="rect">
                <a:avLst/>
              </a:prstGeom>
              <a:solidFill>
                <a:srgbClr val="094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4" name="Google Shape;144;p24"/>
              <p:cNvCxnSpPr/>
              <p:nvPr/>
            </p:nvCxnSpPr>
            <p:spPr>
              <a:xfrm rot="10800000">
                <a:off x="4318975" y="1083450"/>
                <a:ext cx="529800" cy="0"/>
              </a:xfrm>
              <a:prstGeom prst="straightConnector1">
                <a:avLst/>
              </a:prstGeom>
              <a:noFill/>
              <a:ln cap="flat" cmpd="sng" w="9525">
                <a:solidFill>
                  <a:srgbClr val="0944A1"/>
                </a:solidFill>
                <a:prstDash val="solid"/>
                <a:round/>
                <a:headEnd len="sm" w="sm" type="none"/>
                <a:tailEnd len="sm" w="sm" type="none"/>
              </a:ln>
            </p:spPr>
          </p:cxnSp>
        </p:grpSp>
        <p:sp>
          <p:nvSpPr>
            <p:cNvPr id="145" name="Google Shape;145;p24"/>
            <p:cNvSpPr txBox="1"/>
            <p:nvPr/>
          </p:nvSpPr>
          <p:spPr>
            <a:xfrm>
              <a:off x="5343500" y="946003"/>
              <a:ext cx="2728200" cy="2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200">
                  <a:solidFill>
                    <a:srgbClr val="0944A1"/>
                  </a:solidFill>
                  <a:latin typeface="Roboto"/>
                  <a:ea typeface="Roboto"/>
                  <a:cs typeface="Roboto"/>
                  <a:sym typeface="Roboto"/>
                </a:rPr>
                <a:t>System Performance Measures (SPMs)</a:t>
              </a:r>
              <a:endParaRPr b="1" sz="1200">
                <a:solidFill>
                  <a:srgbClr val="0944A1"/>
                </a:solidFill>
                <a:latin typeface="Roboto"/>
                <a:ea typeface="Roboto"/>
                <a:cs typeface="Roboto"/>
                <a:sym typeface="Roboto"/>
              </a:endParaRPr>
            </a:p>
          </p:txBody>
        </p:sp>
        <p:sp>
          <p:nvSpPr>
            <p:cNvPr id="146" name="Google Shape;146;p24"/>
            <p:cNvSpPr txBox="1"/>
            <p:nvPr/>
          </p:nvSpPr>
          <p:spPr>
            <a:xfrm>
              <a:off x="5343505" y="1222243"/>
              <a:ext cx="2728200" cy="723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US" sz="900">
                  <a:solidFill>
                    <a:srgbClr val="0944A1"/>
                  </a:solidFill>
                  <a:latin typeface="Roboto"/>
                  <a:ea typeface="Roboto"/>
                  <a:cs typeface="Roboto"/>
                  <a:sym typeface="Roboto"/>
                </a:rPr>
                <a:t>SPMs are a series of 6 metrics used to evaluate effectiveness of a homeless response system. SPMs include: length of time homeless, first-time homeless, total homeless, exits to permanent housing, returns to homelessness, and income growth. View last year’s submission </a:t>
              </a:r>
              <a:r>
                <a:rPr lang="en-US" sz="900" u="sng">
                  <a:solidFill>
                    <a:srgbClr val="0000FF"/>
                  </a:solidFill>
                  <a:latin typeface="Roboto"/>
                  <a:ea typeface="Roboto"/>
                  <a:cs typeface="Roboto"/>
                  <a:sym typeface="Roboto"/>
                  <a:hlinkClick r:id="rId4">
                    <a:extLst>
                      <a:ext uri="{A12FA001-AC4F-418D-AE19-62706E023703}">
                        <ahyp:hlinkClr val="tx"/>
                      </a:ext>
                    </a:extLst>
                  </a:hlinkClick>
                </a:rPr>
                <a:t>here on our website</a:t>
              </a:r>
              <a:endParaRPr sz="900">
                <a:solidFill>
                  <a:srgbClr val="0944A1"/>
                </a:solidFill>
                <a:latin typeface="Roboto"/>
                <a:ea typeface="Roboto"/>
                <a:cs typeface="Roboto"/>
                <a:sym typeface="Roboto"/>
              </a:endParaRPr>
            </a:p>
          </p:txBody>
        </p:sp>
        <p:sp>
          <p:nvSpPr>
            <p:cNvPr id="147" name="Google Shape;147;p24"/>
            <p:cNvSpPr txBox="1"/>
            <p:nvPr/>
          </p:nvSpPr>
          <p:spPr>
            <a:xfrm>
              <a:off x="3977400" y="973693"/>
              <a:ext cx="758400" cy="346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US" sz="1300">
                  <a:solidFill>
                    <a:srgbClr val="0944A1"/>
                  </a:solidFill>
                  <a:latin typeface="Roboto"/>
                  <a:ea typeface="Roboto"/>
                  <a:cs typeface="Roboto"/>
                  <a:sym typeface="Roboto"/>
                </a:rPr>
                <a:t>3/13/2024</a:t>
              </a:r>
              <a:endParaRPr b="1" sz="1300">
                <a:solidFill>
                  <a:srgbClr val="0944A1"/>
                </a:solidFill>
                <a:latin typeface="Roboto"/>
                <a:ea typeface="Roboto"/>
                <a:cs typeface="Roboto"/>
                <a:sym typeface="Roboto"/>
              </a:endParaRPr>
            </a:p>
          </p:txBody>
        </p:sp>
      </p:grpSp>
      <p:grpSp>
        <p:nvGrpSpPr>
          <p:cNvPr id="148" name="Google Shape;148;p24"/>
          <p:cNvGrpSpPr/>
          <p:nvPr/>
        </p:nvGrpSpPr>
        <p:grpSpPr>
          <a:xfrm>
            <a:off x="2583866" y="5180851"/>
            <a:ext cx="6437880" cy="1483246"/>
            <a:chOff x="3977400" y="973693"/>
            <a:chExt cx="4094302" cy="1168830"/>
          </a:xfrm>
        </p:grpSpPr>
        <p:grpSp>
          <p:nvGrpSpPr>
            <p:cNvPr id="149" name="Google Shape;149;p24"/>
            <p:cNvGrpSpPr/>
            <p:nvPr/>
          </p:nvGrpSpPr>
          <p:grpSpPr>
            <a:xfrm>
              <a:off x="4732925" y="1142460"/>
              <a:ext cx="529800" cy="1000063"/>
              <a:chOff x="4318975" y="1084322"/>
              <a:chExt cx="529800" cy="592174"/>
            </a:xfrm>
          </p:grpSpPr>
          <p:sp>
            <p:nvSpPr>
              <p:cNvPr id="150" name="Google Shape;150;p24"/>
              <p:cNvSpPr/>
              <p:nvPr/>
            </p:nvSpPr>
            <p:spPr>
              <a:xfrm>
                <a:off x="4517129" y="1086096"/>
                <a:ext cx="133500" cy="590400"/>
              </a:xfrm>
              <a:prstGeom prst="rect">
                <a:avLst/>
              </a:prstGeom>
              <a:solidFill>
                <a:srgbClr val="094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1" name="Google Shape;151;p24"/>
              <p:cNvCxnSpPr/>
              <p:nvPr/>
            </p:nvCxnSpPr>
            <p:spPr>
              <a:xfrm rot="10800000">
                <a:off x="4318975" y="1084322"/>
                <a:ext cx="529800" cy="0"/>
              </a:xfrm>
              <a:prstGeom prst="straightConnector1">
                <a:avLst/>
              </a:prstGeom>
              <a:noFill/>
              <a:ln cap="flat" cmpd="sng" w="9525">
                <a:solidFill>
                  <a:srgbClr val="0944A1"/>
                </a:solidFill>
                <a:prstDash val="solid"/>
                <a:round/>
                <a:headEnd len="sm" w="sm" type="none"/>
                <a:tailEnd len="sm" w="sm" type="none"/>
              </a:ln>
            </p:spPr>
          </p:cxnSp>
        </p:grpSp>
        <p:sp>
          <p:nvSpPr>
            <p:cNvPr id="152" name="Google Shape;152;p24"/>
            <p:cNvSpPr txBox="1"/>
            <p:nvPr/>
          </p:nvSpPr>
          <p:spPr>
            <a:xfrm>
              <a:off x="5343500" y="1049913"/>
              <a:ext cx="2728200" cy="2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200">
                  <a:solidFill>
                    <a:srgbClr val="0944A1"/>
                  </a:solidFill>
                  <a:latin typeface="Roboto"/>
                  <a:ea typeface="Roboto"/>
                  <a:cs typeface="Roboto"/>
                  <a:sym typeface="Roboto"/>
                </a:rPr>
                <a:t>Housing Inventory Chart (HIC)</a:t>
              </a:r>
              <a:endParaRPr b="1" sz="1200">
                <a:solidFill>
                  <a:srgbClr val="0944A1"/>
                </a:solidFill>
                <a:latin typeface="Roboto"/>
                <a:ea typeface="Roboto"/>
                <a:cs typeface="Roboto"/>
                <a:sym typeface="Roboto"/>
              </a:endParaRPr>
            </a:p>
          </p:txBody>
        </p:sp>
        <p:sp>
          <p:nvSpPr>
            <p:cNvPr id="153" name="Google Shape;153;p24"/>
            <p:cNvSpPr txBox="1"/>
            <p:nvPr/>
          </p:nvSpPr>
          <p:spPr>
            <a:xfrm>
              <a:off x="5343502" y="1325892"/>
              <a:ext cx="2728200" cy="714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US" sz="900">
                  <a:solidFill>
                    <a:srgbClr val="0944A1"/>
                  </a:solidFill>
                  <a:latin typeface="Roboto"/>
                  <a:ea typeface="Roboto"/>
                  <a:cs typeface="Roboto"/>
                  <a:sym typeface="Roboto"/>
                </a:rPr>
                <a:t>The HIC is a count of inventory for projects that provide housing or lodging, including ES, TH, RRH, PSH and OPH projects. This is used along with the PIT to determine utilization of a homeless response systems dedicated resources. This data is updated once a year prior to submitting. View last year’s submission </a:t>
              </a:r>
              <a:r>
                <a:rPr lang="en-US" sz="900" u="sng">
                  <a:solidFill>
                    <a:schemeClr val="hlink"/>
                  </a:solidFill>
                  <a:latin typeface="Roboto"/>
                  <a:ea typeface="Roboto"/>
                  <a:cs typeface="Roboto"/>
                  <a:sym typeface="Roboto"/>
                  <a:hlinkClick r:id="rId5"/>
                </a:rPr>
                <a:t>here on our website</a:t>
              </a:r>
              <a:endParaRPr sz="900">
                <a:solidFill>
                  <a:srgbClr val="0944A1"/>
                </a:solidFill>
                <a:latin typeface="Roboto"/>
                <a:ea typeface="Roboto"/>
                <a:cs typeface="Roboto"/>
                <a:sym typeface="Roboto"/>
              </a:endParaRPr>
            </a:p>
          </p:txBody>
        </p:sp>
        <p:sp>
          <p:nvSpPr>
            <p:cNvPr id="154" name="Google Shape;154;p24"/>
            <p:cNvSpPr txBox="1"/>
            <p:nvPr/>
          </p:nvSpPr>
          <p:spPr>
            <a:xfrm>
              <a:off x="3977400" y="973693"/>
              <a:ext cx="758400" cy="346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US" sz="1200">
                  <a:solidFill>
                    <a:srgbClr val="0944A1"/>
                  </a:solidFill>
                  <a:latin typeface="Roboto"/>
                  <a:ea typeface="Roboto"/>
                  <a:cs typeface="Roboto"/>
                  <a:sym typeface="Roboto"/>
                </a:rPr>
                <a:t>4/30/2024</a:t>
              </a:r>
              <a:endParaRPr b="1" sz="1200">
                <a:solidFill>
                  <a:srgbClr val="0944A1"/>
                </a:solidFill>
                <a:latin typeface="Roboto"/>
                <a:ea typeface="Roboto"/>
                <a:cs typeface="Roboto"/>
                <a:sym typeface="Roboto"/>
              </a:endParaRPr>
            </a:p>
          </p:txBody>
        </p:sp>
      </p:grpSp>
      <p:grpSp>
        <p:nvGrpSpPr>
          <p:cNvPr id="155" name="Google Shape;155;p24"/>
          <p:cNvGrpSpPr/>
          <p:nvPr/>
        </p:nvGrpSpPr>
        <p:grpSpPr>
          <a:xfrm>
            <a:off x="2583861" y="3868587"/>
            <a:ext cx="6437886" cy="1518354"/>
            <a:chOff x="3977400" y="946003"/>
            <a:chExt cx="4094305" cy="1193487"/>
          </a:xfrm>
        </p:grpSpPr>
        <p:grpSp>
          <p:nvGrpSpPr>
            <p:cNvPr id="156" name="Google Shape;156;p24"/>
            <p:cNvGrpSpPr/>
            <p:nvPr/>
          </p:nvGrpSpPr>
          <p:grpSpPr>
            <a:xfrm>
              <a:off x="4732925" y="1142460"/>
              <a:ext cx="529800" cy="997030"/>
              <a:chOff x="4318975" y="1084322"/>
              <a:chExt cx="529800" cy="590378"/>
            </a:xfrm>
          </p:grpSpPr>
          <p:sp>
            <p:nvSpPr>
              <p:cNvPr id="157" name="Google Shape;157;p24"/>
              <p:cNvSpPr/>
              <p:nvPr/>
            </p:nvSpPr>
            <p:spPr>
              <a:xfrm>
                <a:off x="4517125" y="1086100"/>
                <a:ext cx="133500" cy="588600"/>
              </a:xfrm>
              <a:prstGeom prst="rect">
                <a:avLst/>
              </a:prstGeom>
              <a:solidFill>
                <a:srgbClr val="0944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8" name="Google Shape;158;p24"/>
              <p:cNvCxnSpPr/>
              <p:nvPr/>
            </p:nvCxnSpPr>
            <p:spPr>
              <a:xfrm rot="10800000">
                <a:off x="4318975" y="1084322"/>
                <a:ext cx="529800" cy="0"/>
              </a:xfrm>
              <a:prstGeom prst="straightConnector1">
                <a:avLst/>
              </a:prstGeom>
              <a:noFill/>
              <a:ln cap="flat" cmpd="sng" w="9525">
                <a:solidFill>
                  <a:srgbClr val="0944A1"/>
                </a:solidFill>
                <a:prstDash val="solid"/>
                <a:round/>
                <a:headEnd len="sm" w="sm" type="none"/>
                <a:tailEnd len="sm" w="sm" type="none"/>
              </a:ln>
            </p:spPr>
          </p:cxnSp>
        </p:grpSp>
        <p:sp>
          <p:nvSpPr>
            <p:cNvPr id="159" name="Google Shape;159;p24"/>
            <p:cNvSpPr txBox="1"/>
            <p:nvPr/>
          </p:nvSpPr>
          <p:spPr>
            <a:xfrm>
              <a:off x="5343500" y="946003"/>
              <a:ext cx="2728200" cy="2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200">
                  <a:solidFill>
                    <a:srgbClr val="0944A1"/>
                  </a:solidFill>
                  <a:latin typeface="Roboto"/>
                  <a:ea typeface="Roboto"/>
                  <a:cs typeface="Roboto"/>
                  <a:sym typeface="Roboto"/>
                </a:rPr>
                <a:t>Point-in-Time Count (PIT)</a:t>
              </a:r>
              <a:endParaRPr b="1" sz="1200">
                <a:solidFill>
                  <a:srgbClr val="0944A1"/>
                </a:solidFill>
                <a:latin typeface="Roboto"/>
                <a:ea typeface="Roboto"/>
                <a:cs typeface="Roboto"/>
                <a:sym typeface="Roboto"/>
              </a:endParaRPr>
            </a:p>
          </p:txBody>
        </p:sp>
        <p:sp>
          <p:nvSpPr>
            <p:cNvPr id="160" name="Google Shape;160;p24"/>
            <p:cNvSpPr txBox="1"/>
            <p:nvPr/>
          </p:nvSpPr>
          <p:spPr>
            <a:xfrm>
              <a:off x="5343505" y="1222247"/>
              <a:ext cx="2728200" cy="777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US" sz="900">
                  <a:solidFill>
                    <a:srgbClr val="0944A1"/>
                  </a:solidFill>
                  <a:latin typeface="Roboto"/>
                  <a:ea typeface="Roboto"/>
                  <a:cs typeface="Roboto"/>
                  <a:sym typeface="Roboto"/>
                </a:rPr>
                <a:t>The PIT count is an annual survey of people experiencing homelessness in our service area on a single night (the actual count can be performed over multiple days). PIT data includes people in emergency shelters and transitional housing, as well as people engaged on the streets or in another unsheltered location. View last year’s submission </a:t>
              </a:r>
              <a:r>
                <a:rPr lang="en-US" sz="900" u="sng">
                  <a:solidFill>
                    <a:schemeClr val="hlink"/>
                  </a:solidFill>
                  <a:latin typeface="Roboto"/>
                  <a:ea typeface="Roboto"/>
                  <a:cs typeface="Roboto"/>
                  <a:sym typeface="Roboto"/>
                  <a:hlinkClick r:id="rId6"/>
                </a:rPr>
                <a:t>here on our website</a:t>
              </a:r>
              <a:endParaRPr sz="900">
                <a:solidFill>
                  <a:srgbClr val="0944A1"/>
                </a:solidFill>
                <a:latin typeface="Roboto"/>
                <a:ea typeface="Roboto"/>
                <a:cs typeface="Roboto"/>
                <a:sym typeface="Roboto"/>
              </a:endParaRPr>
            </a:p>
          </p:txBody>
        </p:sp>
        <p:sp>
          <p:nvSpPr>
            <p:cNvPr id="161" name="Google Shape;161;p24"/>
            <p:cNvSpPr txBox="1"/>
            <p:nvPr/>
          </p:nvSpPr>
          <p:spPr>
            <a:xfrm>
              <a:off x="3977400" y="973693"/>
              <a:ext cx="758400" cy="346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b="1" lang="en-US" sz="1200">
                  <a:solidFill>
                    <a:srgbClr val="0944A1"/>
                  </a:solidFill>
                  <a:latin typeface="Roboto"/>
                  <a:ea typeface="Roboto"/>
                  <a:cs typeface="Roboto"/>
                  <a:sym typeface="Roboto"/>
                </a:rPr>
                <a:t>4/30/2024</a:t>
              </a:r>
              <a:endParaRPr b="1" sz="1200">
                <a:solidFill>
                  <a:srgbClr val="0944A1"/>
                </a:solidFill>
                <a:latin typeface="Roboto"/>
                <a:ea typeface="Roboto"/>
                <a:cs typeface="Roboto"/>
                <a:sym typeface="Roboto"/>
              </a:endParaRPr>
            </a:p>
          </p:txBody>
        </p:sp>
      </p:grpSp>
      <p:sp>
        <p:nvSpPr>
          <p:cNvPr id="162" name="Google Shape;162;p24"/>
          <p:cNvSpPr txBox="1"/>
          <p:nvPr/>
        </p:nvSpPr>
        <p:spPr>
          <a:xfrm>
            <a:off x="183025" y="1485725"/>
            <a:ext cx="2476200" cy="1044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t>LSA Data Points:</a:t>
            </a:r>
            <a:br>
              <a:rPr lang="en-US" sz="1200"/>
            </a:br>
            <a:r>
              <a:rPr lang="en-US" sz="1200"/>
              <a:t>Relationship to HoH</a:t>
            </a:r>
            <a:br>
              <a:rPr lang="en-US" sz="1200"/>
            </a:br>
            <a:r>
              <a:rPr lang="en-US" sz="1200"/>
              <a:t>Date of Birth</a:t>
            </a:r>
            <a:br>
              <a:rPr lang="en-US" sz="1200"/>
            </a:br>
            <a:r>
              <a:rPr lang="en-US" sz="1200"/>
              <a:t>Move-in Date</a:t>
            </a:r>
            <a:br>
              <a:rPr lang="en-US" sz="1200"/>
            </a:br>
            <a:r>
              <a:rPr lang="en-US" sz="1200"/>
              <a:t>Close Inactive Projects</a:t>
            </a:r>
            <a:br>
              <a:rPr lang="en-US"/>
            </a:br>
            <a:endParaRPr/>
          </a:p>
        </p:txBody>
      </p:sp>
      <p:sp>
        <p:nvSpPr>
          <p:cNvPr id="163" name="Google Shape;163;p24"/>
          <p:cNvSpPr txBox="1"/>
          <p:nvPr/>
        </p:nvSpPr>
        <p:spPr>
          <a:xfrm>
            <a:off x="183025" y="2952875"/>
            <a:ext cx="2476200" cy="1044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t>SPM Data Points:</a:t>
            </a:r>
            <a:br>
              <a:rPr lang="en-US" sz="1200"/>
            </a:br>
            <a:r>
              <a:rPr lang="en-US" sz="1200"/>
              <a:t>Annual Assessments</a:t>
            </a:r>
            <a:endParaRPr sz="1200"/>
          </a:p>
          <a:p>
            <a:pPr indent="0" lvl="0" marL="0" rtl="0" algn="l">
              <a:spcBef>
                <a:spcPts val="0"/>
              </a:spcBef>
              <a:spcAft>
                <a:spcPts val="0"/>
              </a:spcAft>
              <a:buNone/>
            </a:pPr>
            <a:r>
              <a:rPr lang="en-US" sz="1200"/>
              <a:t>Move-in Date</a:t>
            </a:r>
            <a:endParaRPr sz="1200"/>
          </a:p>
          <a:p>
            <a:pPr indent="0" lvl="0" marL="0" rtl="0" algn="l">
              <a:spcBef>
                <a:spcPts val="0"/>
              </a:spcBef>
              <a:spcAft>
                <a:spcPts val="0"/>
              </a:spcAft>
              <a:buNone/>
            </a:pPr>
            <a:r>
              <a:rPr lang="en-US" sz="1200"/>
              <a:t>Exit Destination</a:t>
            </a:r>
            <a:br>
              <a:rPr lang="en-US"/>
            </a:br>
            <a:endParaRPr/>
          </a:p>
        </p:txBody>
      </p:sp>
      <p:sp>
        <p:nvSpPr>
          <p:cNvPr id="164" name="Google Shape;164;p24"/>
          <p:cNvSpPr txBox="1"/>
          <p:nvPr/>
        </p:nvSpPr>
        <p:spPr>
          <a:xfrm>
            <a:off x="183025" y="4161400"/>
            <a:ext cx="2476200" cy="1202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t>PIT Data Points:</a:t>
            </a:r>
            <a:br>
              <a:rPr lang="en-US" sz="1200"/>
            </a:br>
            <a:r>
              <a:rPr lang="en-US" sz="1200"/>
              <a:t>Relationship to HoH</a:t>
            </a:r>
            <a:endParaRPr sz="1200"/>
          </a:p>
          <a:p>
            <a:pPr indent="0" lvl="0" marL="0" rtl="0" algn="l">
              <a:spcBef>
                <a:spcPts val="0"/>
              </a:spcBef>
              <a:spcAft>
                <a:spcPts val="0"/>
              </a:spcAft>
              <a:buNone/>
            </a:pPr>
            <a:r>
              <a:rPr lang="en-US" sz="1200"/>
              <a:t>Date of Birth</a:t>
            </a:r>
            <a:endParaRPr sz="1200"/>
          </a:p>
          <a:p>
            <a:pPr indent="0" lvl="0" marL="0" rtl="0" algn="l">
              <a:spcBef>
                <a:spcPts val="0"/>
              </a:spcBef>
              <a:spcAft>
                <a:spcPts val="0"/>
              </a:spcAft>
              <a:buNone/>
            </a:pPr>
            <a:r>
              <a:rPr lang="en-US" sz="1200"/>
              <a:t>Race, Gender, Vet Status</a:t>
            </a:r>
            <a:endParaRPr sz="1200"/>
          </a:p>
          <a:p>
            <a:pPr indent="0" lvl="0" marL="0" rtl="0" algn="l">
              <a:spcBef>
                <a:spcPts val="0"/>
              </a:spcBef>
              <a:spcAft>
                <a:spcPts val="0"/>
              </a:spcAft>
              <a:buNone/>
            </a:pPr>
            <a:r>
              <a:rPr lang="en-US" sz="1200"/>
              <a:t>Enrollments</a:t>
            </a:r>
            <a:br>
              <a:rPr lang="en-US"/>
            </a:br>
            <a:endParaRPr/>
          </a:p>
        </p:txBody>
      </p:sp>
      <p:sp>
        <p:nvSpPr>
          <p:cNvPr id="165" name="Google Shape;165;p24"/>
          <p:cNvSpPr txBox="1"/>
          <p:nvPr/>
        </p:nvSpPr>
        <p:spPr>
          <a:xfrm>
            <a:off x="183025" y="5528025"/>
            <a:ext cx="2476200" cy="10443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t>HIC</a:t>
            </a:r>
            <a:r>
              <a:rPr b="1" lang="en-US" sz="1200"/>
              <a:t> Data Points:</a:t>
            </a:r>
            <a:br>
              <a:rPr lang="en-US" sz="1200"/>
            </a:br>
            <a:r>
              <a:rPr lang="en-US" sz="1200"/>
              <a:t>Total Beds</a:t>
            </a:r>
            <a:endParaRPr sz="1200"/>
          </a:p>
          <a:p>
            <a:pPr indent="0" lvl="0" marL="0" rtl="0" algn="l">
              <a:spcBef>
                <a:spcPts val="0"/>
              </a:spcBef>
              <a:spcAft>
                <a:spcPts val="0"/>
              </a:spcAft>
              <a:buNone/>
            </a:pPr>
            <a:r>
              <a:rPr lang="en-US" sz="1200"/>
              <a:t>Total Units</a:t>
            </a:r>
            <a:endParaRPr sz="1200"/>
          </a:p>
          <a:p>
            <a:pPr indent="0" lvl="0" marL="0" rtl="0" algn="l">
              <a:spcBef>
                <a:spcPts val="0"/>
              </a:spcBef>
              <a:spcAft>
                <a:spcPts val="0"/>
              </a:spcAft>
              <a:buNone/>
            </a:pPr>
            <a:r>
              <a:rPr lang="en-US" sz="1200"/>
              <a:t>Household Types</a:t>
            </a:r>
            <a:br>
              <a:rPr lang="en-US"/>
            </a:br>
            <a:endParaRPr/>
          </a:p>
        </p:txBody>
      </p:sp>
      <p:pic>
        <p:nvPicPr>
          <p:cNvPr id="166" name="Google Shape;166;p24"/>
          <p:cNvPicPr preferRelativeResize="0"/>
          <p:nvPr/>
        </p:nvPicPr>
        <p:blipFill>
          <a:blip r:embed="rId7">
            <a:alphaModFix/>
          </a:blip>
          <a:stretch>
            <a:fillRect/>
          </a:stretch>
        </p:blipFill>
        <p:spPr>
          <a:xfrm>
            <a:off x="7455725" y="1219900"/>
            <a:ext cx="796950" cy="531300"/>
          </a:xfrm>
          <a:prstGeom prst="rect">
            <a:avLst/>
          </a:prstGeom>
          <a:noFill/>
          <a:ln>
            <a:noFill/>
          </a:ln>
        </p:spPr>
      </p:pic>
      <p:pic>
        <p:nvPicPr>
          <p:cNvPr id="167" name="Google Shape;167;p24"/>
          <p:cNvPicPr preferRelativeResize="0"/>
          <p:nvPr/>
        </p:nvPicPr>
        <p:blipFill>
          <a:blip r:embed="rId7">
            <a:alphaModFix/>
          </a:blip>
          <a:stretch>
            <a:fillRect/>
          </a:stretch>
        </p:blipFill>
        <p:spPr>
          <a:xfrm>
            <a:off x="7566175" y="2421575"/>
            <a:ext cx="796950" cy="531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5"/>
          <p:cNvSpPr txBox="1"/>
          <p:nvPr>
            <p:ph type="title"/>
          </p:nvPr>
        </p:nvSpPr>
        <p:spPr>
          <a:xfrm>
            <a:off x="311700" y="363400"/>
            <a:ext cx="8520600" cy="98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3600">
                <a:solidFill>
                  <a:schemeClr val="dk2"/>
                </a:solidFill>
              </a:rPr>
              <a:t>SPM Submission</a:t>
            </a:r>
            <a:endParaRPr b="1" sz="3600">
              <a:solidFill>
                <a:schemeClr val="dk2"/>
              </a:solidFill>
            </a:endParaRPr>
          </a:p>
        </p:txBody>
      </p:sp>
      <p:sp>
        <p:nvSpPr>
          <p:cNvPr id="173" name="Google Shape;173;p25"/>
          <p:cNvSpPr txBox="1"/>
          <p:nvPr>
            <p:ph idx="1" type="body"/>
          </p:nvPr>
        </p:nvSpPr>
        <p:spPr>
          <a:xfrm>
            <a:off x="311700" y="1456250"/>
            <a:ext cx="8520600" cy="48606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1000"/>
              </a:spcBef>
              <a:spcAft>
                <a:spcPts val="0"/>
              </a:spcAft>
              <a:buClr>
                <a:schemeClr val="dk1"/>
              </a:buClr>
              <a:buSzPts val="1600"/>
              <a:buChar char="●"/>
            </a:pPr>
            <a:r>
              <a:rPr lang="en-US" sz="1600">
                <a:solidFill>
                  <a:schemeClr val="dk1"/>
                </a:solidFill>
              </a:rPr>
              <a:t>What Are System Performance Measures?</a:t>
            </a:r>
            <a:endParaRPr sz="1600">
              <a:solidFill>
                <a:schemeClr val="dk1"/>
              </a:solidFill>
            </a:endParaRPr>
          </a:p>
          <a:p>
            <a:pPr indent="-330200" lvl="1" marL="914400" rtl="0" algn="l">
              <a:lnSpc>
                <a:spcPct val="100000"/>
              </a:lnSpc>
              <a:spcBef>
                <a:spcPts val="1000"/>
              </a:spcBef>
              <a:spcAft>
                <a:spcPts val="0"/>
              </a:spcAft>
              <a:buClr>
                <a:schemeClr val="dk1"/>
              </a:buClr>
              <a:buSzPts val="1600"/>
              <a:buChar char="○"/>
            </a:pPr>
            <a:r>
              <a:rPr lang="en-US" sz="1600">
                <a:solidFill>
                  <a:schemeClr val="dk1"/>
                </a:solidFill>
              </a:rPr>
              <a:t>System Performance Measures (SPMs) are a selection of metrics used to evaluate system-level performance</a:t>
            </a:r>
            <a:endParaRPr sz="1600">
              <a:solidFill>
                <a:schemeClr val="dk1"/>
              </a:solidFill>
            </a:endParaRPr>
          </a:p>
          <a:p>
            <a:pPr indent="-330200" lvl="1" marL="914400" rtl="0" algn="l">
              <a:lnSpc>
                <a:spcPct val="100000"/>
              </a:lnSpc>
              <a:spcBef>
                <a:spcPts val="1000"/>
              </a:spcBef>
              <a:spcAft>
                <a:spcPts val="0"/>
              </a:spcAft>
              <a:buClr>
                <a:schemeClr val="dk1"/>
              </a:buClr>
              <a:buSzPts val="1600"/>
              <a:buChar char="○"/>
            </a:pPr>
            <a:r>
              <a:rPr lang="en-US" sz="1600">
                <a:solidFill>
                  <a:schemeClr val="dk1"/>
                </a:solidFill>
              </a:rPr>
              <a:t>SPMs encourage communities to coordinate efforts across different projects and funding sources</a:t>
            </a:r>
            <a:endParaRPr sz="1600">
              <a:solidFill>
                <a:schemeClr val="dk1"/>
              </a:solidFill>
            </a:endParaRPr>
          </a:p>
          <a:p>
            <a:pPr indent="-330200" lvl="1" marL="914400" rtl="0" algn="l">
              <a:lnSpc>
                <a:spcPct val="100000"/>
              </a:lnSpc>
              <a:spcBef>
                <a:spcPts val="1000"/>
              </a:spcBef>
              <a:spcAft>
                <a:spcPts val="0"/>
              </a:spcAft>
              <a:buClr>
                <a:schemeClr val="dk1"/>
              </a:buClr>
              <a:buSzPts val="1600"/>
              <a:buChar char="○"/>
            </a:pPr>
            <a:r>
              <a:rPr lang="en-US" sz="1600">
                <a:solidFill>
                  <a:schemeClr val="dk1"/>
                </a:solidFill>
              </a:rPr>
              <a:t>SPMs are reported to HUD and are a competitive element in CoC Program Competitions for additional funding (NOFO)</a:t>
            </a:r>
            <a:endParaRPr sz="1600">
              <a:solidFill>
                <a:schemeClr val="dk1"/>
              </a:solidFill>
            </a:endParaRPr>
          </a:p>
          <a:p>
            <a:pPr indent="-330200" lvl="1" marL="914400" rtl="0" algn="l">
              <a:lnSpc>
                <a:spcPct val="100000"/>
              </a:lnSpc>
              <a:spcBef>
                <a:spcPts val="1000"/>
              </a:spcBef>
              <a:spcAft>
                <a:spcPts val="1000"/>
              </a:spcAft>
              <a:buClr>
                <a:schemeClr val="dk1"/>
              </a:buClr>
              <a:buSzPts val="1600"/>
              <a:buChar char="○"/>
            </a:pPr>
            <a:r>
              <a:rPr lang="en-US" sz="1600">
                <a:solidFill>
                  <a:schemeClr val="dk1"/>
                </a:solidFill>
              </a:rPr>
              <a:t>SPMs focus primarily on how the whole CoC is performing, as opposed to specific projects or jurisdictions</a:t>
            </a:r>
            <a:endParaRPr sz="16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26"/>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3600">
                <a:solidFill>
                  <a:schemeClr val="dk2"/>
                </a:solidFill>
              </a:rPr>
              <a:t>SPM Overview</a:t>
            </a:r>
            <a:endParaRPr/>
          </a:p>
        </p:txBody>
      </p:sp>
      <p:sp>
        <p:nvSpPr>
          <p:cNvPr id="179" name="Google Shape;179;p26"/>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330200" lvl="0" marL="457200" rtl="0" algn="l">
              <a:spcBef>
                <a:spcPts val="1000"/>
              </a:spcBef>
              <a:spcAft>
                <a:spcPts val="0"/>
              </a:spcAft>
              <a:buSzPts val="1600"/>
              <a:buChar char="●"/>
            </a:pPr>
            <a:r>
              <a:rPr lang="en-US" sz="1600"/>
              <a:t>Report due: March 13, 2024</a:t>
            </a:r>
            <a:endParaRPr sz="1600"/>
          </a:p>
          <a:p>
            <a:pPr indent="-330200" lvl="0" marL="457200" rtl="0" algn="l">
              <a:spcBef>
                <a:spcPts val="1000"/>
              </a:spcBef>
              <a:spcAft>
                <a:spcPts val="0"/>
              </a:spcAft>
              <a:buSzPts val="1600"/>
              <a:buChar char="●"/>
            </a:pPr>
            <a:r>
              <a:rPr lang="en-US" sz="1600"/>
              <a:t>Report Dates: October 1, 2022 - September 30, 2023</a:t>
            </a:r>
            <a:endParaRPr sz="16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80" name="Google Shape;180;p26"/>
          <p:cNvPicPr preferRelativeResize="0"/>
          <p:nvPr/>
        </p:nvPicPr>
        <p:blipFill>
          <a:blip r:embed="rId3">
            <a:alphaModFix/>
          </a:blip>
          <a:stretch>
            <a:fillRect/>
          </a:stretch>
        </p:blipFill>
        <p:spPr>
          <a:xfrm>
            <a:off x="4711324" y="3775024"/>
            <a:ext cx="4178150" cy="2656750"/>
          </a:xfrm>
          <a:prstGeom prst="rect">
            <a:avLst/>
          </a:prstGeom>
          <a:noFill/>
          <a:ln>
            <a:noFill/>
          </a:ln>
        </p:spPr>
      </p:pic>
      <p:pic>
        <p:nvPicPr>
          <p:cNvPr id="181" name="Google Shape;181;p26"/>
          <p:cNvPicPr preferRelativeResize="0"/>
          <p:nvPr/>
        </p:nvPicPr>
        <p:blipFill>
          <a:blip r:embed="rId4">
            <a:alphaModFix/>
          </a:blip>
          <a:stretch>
            <a:fillRect/>
          </a:stretch>
        </p:blipFill>
        <p:spPr>
          <a:xfrm>
            <a:off x="528025" y="2594525"/>
            <a:ext cx="3773350" cy="4086051"/>
          </a:xfrm>
          <a:prstGeom prst="rect">
            <a:avLst/>
          </a:prstGeom>
          <a:noFill/>
          <a:ln>
            <a:noFill/>
          </a:ln>
        </p:spPr>
      </p:pic>
      <p:pic>
        <p:nvPicPr>
          <p:cNvPr id="182" name="Google Shape;182;p26"/>
          <p:cNvPicPr preferRelativeResize="0"/>
          <p:nvPr/>
        </p:nvPicPr>
        <p:blipFill>
          <a:blip r:embed="rId5">
            <a:alphaModFix/>
          </a:blip>
          <a:stretch>
            <a:fillRect/>
          </a:stretch>
        </p:blipFill>
        <p:spPr>
          <a:xfrm>
            <a:off x="5668900" y="1115125"/>
            <a:ext cx="3364500" cy="25453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7"/>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3600">
                <a:solidFill>
                  <a:schemeClr val="dk2"/>
                </a:solidFill>
              </a:rPr>
              <a:t>Measure 1: Length of Time Homeless</a:t>
            </a:r>
            <a:endParaRPr/>
          </a:p>
        </p:txBody>
      </p:sp>
      <p:sp>
        <p:nvSpPr>
          <p:cNvPr id="188" name="Google Shape;188;p27"/>
          <p:cNvSpPr txBox="1"/>
          <p:nvPr>
            <p:ph idx="1" type="body"/>
          </p:nvPr>
        </p:nvSpPr>
        <p:spPr>
          <a:xfrm>
            <a:off x="311700" y="1543749"/>
            <a:ext cx="8520600" cy="5186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a:solidFill>
                  <a:schemeClr val="dk1"/>
                </a:solidFill>
                <a:latin typeface="Roboto"/>
                <a:ea typeface="Roboto"/>
                <a:cs typeface="Roboto"/>
                <a:sym typeface="Roboto"/>
              </a:rPr>
              <a:t>How long people experience homelessness on average, by their length of stay in Emergency Shelter and Transitional Housing projects, and by their self-reported length of time homeless. </a:t>
            </a:r>
            <a:endParaRPr>
              <a:solidFill>
                <a:schemeClr val="dk1"/>
              </a:solidFill>
              <a:latin typeface="Roboto"/>
              <a:ea typeface="Roboto"/>
              <a:cs typeface="Roboto"/>
              <a:sym typeface="Roboto"/>
            </a:endParaRPr>
          </a:p>
        </p:txBody>
      </p:sp>
      <p:pic>
        <p:nvPicPr>
          <p:cNvPr id="189" name="Google Shape;189;p27"/>
          <p:cNvPicPr preferRelativeResize="0"/>
          <p:nvPr/>
        </p:nvPicPr>
        <p:blipFill>
          <a:blip r:embed="rId3">
            <a:alphaModFix/>
          </a:blip>
          <a:stretch>
            <a:fillRect/>
          </a:stretch>
        </p:blipFill>
        <p:spPr>
          <a:xfrm>
            <a:off x="439996" y="2342971"/>
            <a:ext cx="3640800" cy="2172050"/>
          </a:xfrm>
          <a:prstGeom prst="rect">
            <a:avLst/>
          </a:prstGeom>
          <a:noFill/>
          <a:ln cap="flat" cmpd="sng" w="9525">
            <a:solidFill>
              <a:srgbClr val="9E9E9E"/>
            </a:solidFill>
            <a:prstDash val="solid"/>
            <a:round/>
            <a:headEnd len="sm" w="sm" type="none"/>
            <a:tailEnd len="sm" w="sm" type="none"/>
          </a:ln>
        </p:spPr>
      </p:pic>
      <p:pic>
        <p:nvPicPr>
          <p:cNvPr id="190" name="Google Shape;190;p27"/>
          <p:cNvPicPr preferRelativeResize="0"/>
          <p:nvPr/>
        </p:nvPicPr>
        <p:blipFill>
          <a:blip r:embed="rId4">
            <a:alphaModFix/>
          </a:blip>
          <a:stretch>
            <a:fillRect/>
          </a:stretch>
        </p:blipFill>
        <p:spPr>
          <a:xfrm>
            <a:off x="4655925" y="2342975"/>
            <a:ext cx="3640801" cy="2153110"/>
          </a:xfrm>
          <a:prstGeom prst="rect">
            <a:avLst/>
          </a:prstGeom>
          <a:noFill/>
          <a:ln cap="flat" cmpd="sng" w="9525">
            <a:solidFill>
              <a:srgbClr val="9E9E9E"/>
            </a:solidFill>
            <a:prstDash val="solid"/>
            <a:round/>
            <a:headEnd len="sm" w="sm" type="none"/>
            <a:tailEnd len="sm" w="sm" type="none"/>
          </a:ln>
        </p:spPr>
      </p:pic>
      <p:pic>
        <p:nvPicPr>
          <p:cNvPr id="191" name="Google Shape;191;p27"/>
          <p:cNvPicPr preferRelativeResize="0"/>
          <p:nvPr/>
        </p:nvPicPr>
        <p:blipFill>
          <a:blip r:embed="rId5">
            <a:alphaModFix/>
          </a:blip>
          <a:stretch>
            <a:fillRect/>
          </a:stretch>
        </p:blipFill>
        <p:spPr>
          <a:xfrm>
            <a:off x="414500" y="4607625"/>
            <a:ext cx="3691811" cy="2172050"/>
          </a:xfrm>
          <a:prstGeom prst="rect">
            <a:avLst/>
          </a:prstGeom>
          <a:noFill/>
          <a:ln cap="flat" cmpd="sng" w="9525">
            <a:solidFill>
              <a:srgbClr val="9E9E9E"/>
            </a:solidFill>
            <a:prstDash val="solid"/>
            <a:round/>
            <a:headEnd len="sm" w="sm" type="none"/>
            <a:tailEnd len="sm" w="sm" type="none"/>
          </a:ln>
        </p:spPr>
      </p:pic>
      <p:pic>
        <p:nvPicPr>
          <p:cNvPr id="192" name="Google Shape;192;p27"/>
          <p:cNvPicPr preferRelativeResize="0"/>
          <p:nvPr/>
        </p:nvPicPr>
        <p:blipFill>
          <a:blip r:embed="rId6">
            <a:alphaModFix/>
          </a:blip>
          <a:stretch>
            <a:fillRect/>
          </a:stretch>
        </p:blipFill>
        <p:spPr>
          <a:xfrm>
            <a:off x="4658739" y="4597825"/>
            <a:ext cx="3637985" cy="2153100"/>
          </a:xfrm>
          <a:prstGeom prst="rect">
            <a:avLst/>
          </a:prstGeom>
          <a:noFill/>
          <a:ln cap="flat" cmpd="sng" w="9525">
            <a:solidFill>
              <a:srgbClr val="9E9E9E"/>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8"/>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3600">
                <a:solidFill>
                  <a:schemeClr val="dk2"/>
                </a:solidFill>
              </a:rPr>
              <a:t>Measure 2: Returns to Homelessness</a:t>
            </a:r>
            <a:endParaRPr/>
          </a:p>
        </p:txBody>
      </p:sp>
      <p:sp>
        <p:nvSpPr>
          <p:cNvPr id="198" name="Google Shape;198;p28"/>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chemeClr val="dk1"/>
                </a:solidFill>
                <a:latin typeface="Roboto"/>
                <a:ea typeface="Roboto"/>
                <a:cs typeface="Roboto"/>
                <a:sym typeface="Roboto"/>
              </a:rPr>
              <a:t>The percentage of people who return to homelessness within two years, after exiting to a permanent housing destination.</a:t>
            </a:r>
            <a:endParaRPr>
              <a:solidFill>
                <a:schemeClr val="dk1"/>
              </a:solidFill>
              <a:latin typeface="Roboto"/>
              <a:ea typeface="Roboto"/>
              <a:cs typeface="Roboto"/>
              <a:sym typeface="Roboto"/>
            </a:endParaRPr>
          </a:p>
        </p:txBody>
      </p:sp>
      <p:pic>
        <p:nvPicPr>
          <p:cNvPr id="199" name="Google Shape;199;p28"/>
          <p:cNvPicPr preferRelativeResize="0"/>
          <p:nvPr/>
        </p:nvPicPr>
        <p:blipFill>
          <a:blip r:embed="rId3">
            <a:alphaModFix/>
          </a:blip>
          <a:stretch>
            <a:fillRect/>
          </a:stretch>
        </p:blipFill>
        <p:spPr>
          <a:xfrm>
            <a:off x="340225" y="2273675"/>
            <a:ext cx="3841300" cy="2227725"/>
          </a:xfrm>
          <a:prstGeom prst="rect">
            <a:avLst/>
          </a:prstGeom>
          <a:noFill/>
          <a:ln cap="flat" cmpd="sng" w="9525">
            <a:solidFill>
              <a:srgbClr val="9E9E9E"/>
            </a:solidFill>
            <a:prstDash val="solid"/>
            <a:round/>
            <a:headEnd len="sm" w="sm" type="none"/>
            <a:tailEnd len="sm" w="sm" type="none"/>
          </a:ln>
        </p:spPr>
      </p:pic>
      <p:pic>
        <p:nvPicPr>
          <p:cNvPr id="200" name="Google Shape;200;p28"/>
          <p:cNvPicPr preferRelativeResize="0"/>
          <p:nvPr/>
        </p:nvPicPr>
        <p:blipFill>
          <a:blip r:embed="rId4">
            <a:alphaModFix/>
          </a:blip>
          <a:stretch>
            <a:fillRect/>
          </a:stretch>
        </p:blipFill>
        <p:spPr>
          <a:xfrm>
            <a:off x="4912225" y="2273675"/>
            <a:ext cx="3725673" cy="2227725"/>
          </a:xfrm>
          <a:prstGeom prst="rect">
            <a:avLst/>
          </a:prstGeom>
          <a:noFill/>
          <a:ln cap="flat" cmpd="sng" w="9525">
            <a:solidFill>
              <a:srgbClr val="9E9E9E"/>
            </a:solidFill>
            <a:prstDash val="solid"/>
            <a:round/>
            <a:headEnd len="sm" w="sm" type="none"/>
            <a:tailEnd len="sm" w="sm" type="none"/>
          </a:ln>
        </p:spPr>
      </p:pic>
      <p:pic>
        <p:nvPicPr>
          <p:cNvPr id="201" name="Google Shape;201;p28"/>
          <p:cNvPicPr preferRelativeResize="0"/>
          <p:nvPr/>
        </p:nvPicPr>
        <p:blipFill>
          <a:blip r:embed="rId5">
            <a:alphaModFix/>
          </a:blip>
          <a:stretch>
            <a:fillRect/>
          </a:stretch>
        </p:blipFill>
        <p:spPr>
          <a:xfrm>
            <a:off x="340225" y="4552550"/>
            <a:ext cx="3841300" cy="2255692"/>
          </a:xfrm>
          <a:prstGeom prst="rect">
            <a:avLst/>
          </a:prstGeom>
          <a:noFill/>
          <a:ln cap="flat" cmpd="sng" w="9525">
            <a:solidFill>
              <a:srgbClr val="9E9E9E"/>
            </a:solidFill>
            <a:prstDash val="solid"/>
            <a:round/>
            <a:headEnd len="sm" w="sm" type="none"/>
            <a:tailEnd len="sm" w="sm" type="none"/>
          </a:ln>
        </p:spPr>
      </p:pic>
      <p:pic>
        <p:nvPicPr>
          <p:cNvPr id="202" name="Google Shape;202;p28"/>
          <p:cNvPicPr preferRelativeResize="0"/>
          <p:nvPr/>
        </p:nvPicPr>
        <p:blipFill>
          <a:blip r:embed="rId6">
            <a:alphaModFix/>
          </a:blip>
          <a:stretch>
            <a:fillRect/>
          </a:stretch>
        </p:blipFill>
        <p:spPr>
          <a:xfrm>
            <a:off x="4912225" y="4552550"/>
            <a:ext cx="3713411" cy="2255700"/>
          </a:xfrm>
          <a:prstGeom prst="rect">
            <a:avLst/>
          </a:prstGeom>
          <a:noFill/>
          <a:ln cap="flat" cmpd="sng" w="9525">
            <a:solidFill>
              <a:srgbClr val="9E9E9E"/>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9"/>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3600">
                <a:solidFill>
                  <a:schemeClr val="dk2"/>
                </a:solidFill>
              </a:rPr>
              <a:t>Measure 3: Number of People Homeless</a:t>
            </a:r>
            <a:endParaRPr/>
          </a:p>
        </p:txBody>
      </p:sp>
      <p:sp>
        <p:nvSpPr>
          <p:cNvPr id="208" name="Google Shape;208;p29"/>
          <p:cNvSpPr txBox="1"/>
          <p:nvPr>
            <p:ph idx="1" type="body"/>
          </p:nvPr>
        </p:nvSpPr>
        <p:spPr>
          <a:xfrm>
            <a:off x="311700" y="1558008"/>
            <a:ext cx="8520600" cy="455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chemeClr val="dk1"/>
                </a:solidFill>
                <a:latin typeface="Roboto"/>
                <a:ea typeface="Roboto"/>
                <a:cs typeface="Roboto"/>
                <a:sym typeface="Roboto"/>
              </a:rPr>
              <a:t>The number of people experiencing homelessness in Emergency Shelter and Transitional Housing projects annually.</a:t>
            </a:r>
            <a:endParaRPr>
              <a:solidFill>
                <a:schemeClr val="dk1"/>
              </a:solidFill>
              <a:latin typeface="Roboto"/>
              <a:ea typeface="Roboto"/>
              <a:cs typeface="Roboto"/>
              <a:sym typeface="Roboto"/>
            </a:endParaRPr>
          </a:p>
        </p:txBody>
      </p:sp>
      <p:pic>
        <p:nvPicPr>
          <p:cNvPr id="209" name="Google Shape;209;p29"/>
          <p:cNvPicPr preferRelativeResize="0"/>
          <p:nvPr/>
        </p:nvPicPr>
        <p:blipFill>
          <a:blip r:embed="rId3">
            <a:alphaModFix/>
          </a:blip>
          <a:stretch>
            <a:fillRect/>
          </a:stretch>
        </p:blipFill>
        <p:spPr>
          <a:xfrm>
            <a:off x="311700" y="2538713"/>
            <a:ext cx="4188800" cy="2593775"/>
          </a:xfrm>
          <a:prstGeom prst="rect">
            <a:avLst/>
          </a:prstGeom>
          <a:noFill/>
          <a:ln cap="flat" cmpd="sng" w="9525">
            <a:solidFill>
              <a:srgbClr val="9E9E9E"/>
            </a:solidFill>
            <a:prstDash val="solid"/>
            <a:round/>
            <a:headEnd len="sm" w="sm" type="none"/>
            <a:tailEnd len="sm" w="sm" type="none"/>
          </a:ln>
        </p:spPr>
      </p:pic>
      <p:pic>
        <p:nvPicPr>
          <p:cNvPr id="210" name="Google Shape;210;p29"/>
          <p:cNvPicPr preferRelativeResize="0"/>
          <p:nvPr/>
        </p:nvPicPr>
        <p:blipFill>
          <a:blip r:embed="rId4">
            <a:alphaModFix/>
          </a:blip>
          <a:stretch>
            <a:fillRect/>
          </a:stretch>
        </p:blipFill>
        <p:spPr>
          <a:xfrm>
            <a:off x="4572007" y="2538725"/>
            <a:ext cx="4295940" cy="2593775"/>
          </a:xfrm>
          <a:prstGeom prst="rect">
            <a:avLst/>
          </a:prstGeom>
          <a:noFill/>
          <a:ln cap="flat" cmpd="sng" w="9525">
            <a:solidFill>
              <a:srgbClr val="9E9E9E"/>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0"/>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3600">
                <a:solidFill>
                  <a:schemeClr val="dk2"/>
                </a:solidFill>
              </a:rPr>
              <a:t>Measure 4: Employment and     Income Growth</a:t>
            </a:r>
            <a:endParaRPr/>
          </a:p>
        </p:txBody>
      </p:sp>
      <p:sp>
        <p:nvSpPr>
          <p:cNvPr id="216" name="Google Shape;216;p30"/>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chemeClr val="dk1"/>
                </a:solidFill>
                <a:latin typeface="Roboto"/>
                <a:ea typeface="Roboto"/>
                <a:cs typeface="Roboto"/>
                <a:sym typeface="Roboto"/>
              </a:rPr>
              <a:t>The percentage of people who increase their income while enrolled in a Rapid ReHousing or Permanent Supportive Housing project.</a:t>
            </a:r>
            <a:endParaRPr>
              <a:solidFill>
                <a:schemeClr val="dk1"/>
              </a:solidFill>
              <a:latin typeface="Roboto"/>
              <a:ea typeface="Roboto"/>
              <a:cs typeface="Roboto"/>
              <a:sym typeface="Roboto"/>
            </a:endParaRPr>
          </a:p>
        </p:txBody>
      </p:sp>
      <p:pic>
        <p:nvPicPr>
          <p:cNvPr id="217" name="Google Shape;217;p30"/>
          <p:cNvPicPr preferRelativeResize="0"/>
          <p:nvPr/>
        </p:nvPicPr>
        <p:blipFill>
          <a:blip r:embed="rId3">
            <a:alphaModFix/>
          </a:blip>
          <a:stretch>
            <a:fillRect/>
          </a:stretch>
        </p:blipFill>
        <p:spPr>
          <a:xfrm>
            <a:off x="311700" y="2606638"/>
            <a:ext cx="4094700" cy="2415175"/>
          </a:xfrm>
          <a:prstGeom prst="rect">
            <a:avLst/>
          </a:prstGeom>
          <a:noFill/>
          <a:ln cap="flat" cmpd="sng" w="9525">
            <a:solidFill>
              <a:srgbClr val="9E9E9E"/>
            </a:solidFill>
            <a:prstDash val="solid"/>
            <a:round/>
            <a:headEnd len="sm" w="sm" type="none"/>
            <a:tailEnd len="sm" w="sm" type="none"/>
          </a:ln>
        </p:spPr>
      </p:pic>
      <p:pic>
        <p:nvPicPr>
          <p:cNvPr id="218" name="Google Shape;218;p30"/>
          <p:cNvPicPr preferRelativeResize="0"/>
          <p:nvPr/>
        </p:nvPicPr>
        <p:blipFill>
          <a:blip r:embed="rId4">
            <a:alphaModFix/>
          </a:blip>
          <a:stretch>
            <a:fillRect/>
          </a:stretch>
        </p:blipFill>
        <p:spPr>
          <a:xfrm>
            <a:off x="4704075" y="2606650"/>
            <a:ext cx="4128222" cy="2415150"/>
          </a:xfrm>
          <a:prstGeom prst="rect">
            <a:avLst/>
          </a:prstGeom>
          <a:noFill/>
          <a:ln cap="flat" cmpd="sng" w="9525">
            <a:solidFill>
              <a:srgbClr val="9E9E9E"/>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1"/>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3600">
                <a:solidFill>
                  <a:schemeClr val="dk2"/>
                </a:solidFill>
              </a:rPr>
              <a:t>Measure 5: Number of People First-Time Homeless</a:t>
            </a:r>
            <a:endParaRPr/>
          </a:p>
        </p:txBody>
      </p:sp>
      <p:sp>
        <p:nvSpPr>
          <p:cNvPr id="224" name="Google Shape;224;p31"/>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chemeClr val="dk1"/>
                </a:solidFill>
                <a:latin typeface="Roboto"/>
                <a:ea typeface="Roboto"/>
                <a:cs typeface="Roboto"/>
                <a:sym typeface="Roboto"/>
              </a:rPr>
              <a:t>The number of people who  experienced homelessness for the first time (meaning they did not have any HMIS system engagement for at least two years prior).</a:t>
            </a:r>
            <a:endParaRPr>
              <a:solidFill>
                <a:schemeClr val="dk1"/>
              </a:solidFill>
              <a:latin typeface="Roboto"/>
              <a:ea typeface="Roboto"/>
              <a:cs typeface="Roboto"/>
              <a:sym typeface="Roboto"/>
            </a:endParaRPr>
          </a:p>
        </p:txBody>
      </p:sp>
      <p:pic>
        <p:nvPicPr>
          <p:cNvPr id="225" name="Google Shape;225;p31"/>
          <p:cNvPicPr preferRelativeResize="0"/>
          <p:nvPr/>
        </p:nvPicPr>
        <p:blipFill>
          <a:blip r:embed="rId3">
            <a:alphaModFix/>
          </a:blip>
          <a:stretch>
            <a:fillRect/>
          </a:stretch>
        </p:blipFill>
        <p:spPr>
          <a:xfrm>
            <a:off x="546750" y="2691750"/>
            <a:ext cx="3760750" cy="2244950"/>
          </a:xfrm>
          <a:prstGeom prst="rect">
            <a:avLst/>
          </a:prstGeom>
          <a:noFill/>
          <a:ln cap="flat" cmpd="sng" w="9525">
            <a:solidFill>
              <a:srgbClr val="9E9E9E"/>
            </a:solidFill>
            <a:prstDash val="solid"/>
            <a:round/>
            <a:headEnd len="sm" w="sm" type="none"/>
            <a:tailEnd len="sm" w="sm" type="none"/>
          </a:ln>
        </p:spPr>
      </p:pic>
      <p:pic>
        <p:nvPicPr>
          <p:cNvPr id="226" name="Google Shape;226;p31"/>
          <p:cNvPicPr preferRelativeResize="0"/>
          <p:nvPr/>
        </p:nvPicPr>
        <p:blipFill>
          <a:blip r:embed="rId4">
            <a:alphaModFix/>
          </a:blip>
          <a:stretch>
            <a:fillRect/>
          </a:stretch>
        </p:blipFill>
        <p:spPr>
          <a:xfrm>
            <a:off x="4723114" y="2691746"/>
            <a:ext cx="3848485" cy="2244950"/>
          </a:xfrm>
          <a:prstGeom prst="rect">
            <a:avLst/>
          </a:prstGeom>
          <a:noFill/>
          <a:ln cap="flat" cmpd="sng" w="9525">
            <a:solidFill>
              <a:srgbClr val="9E9E9E"/>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2"/>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3600">
                <a:solidFill>
                  <a:schemeClr val="dk2"/>
                </a:solidFill>
              </a:rPr>
              <a:t>Measure 7: Permanent Housing Placement &amp; Retention</a:t>
            </a:r>
            <a:endParaRPr/>
          </a:p>
        </p:txBody>
      </p:sp>
      <p:sp>
        <p:nvSpPr>
          <p:cNvPr id="232" name="Google Shape;232;p32"/>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chemeClr val="dk1"/>
                </a:solidFill>
                <a:latin typeface="Roboto"/>
                <a:ea typeface="Roboto"/>
                <a:cs typeface="Roboto"/>
                <a:sym typeface="Roboto"/>
              </a:rPr>
              <a:t>The percentage of people who exit to positive destinations, such as movement from the streets to shelters, placement into permanent housing, or retention of a Permanent Supportive Housing placement.</a:t>
            </a:r>
            <a:endParaRPr>
              <a:solidFill>
                <a:schemeClr val="dk1"/>
              </a:solidFill>
              <a:latin typeface="Roboto"/>
              <a:ea typeface="Roboto"/>
              <a:cs typeface="Roboto"/>
              <a:sym typeface="Roboto"/>
            </a:endParaRPr>
          </a:p>
        </p:txBody>
      </p:sp>
      <p:pic>
        <p:nvPicPr>
          <p:cNvPr id="233" name="Google Shape;233;p32"/>
          <p:cNvPicPr preferRelativeResize="0"/>
          <p:nvPr/>
        </p:nvPicPr>
        <p:blipFill>
          <a:blip r:embed="rId3">
            <a:alphaModFix/>
          </a:blip>
          <a:stretch>
            <a:fillRect/>
          </a:stretch>
        </p:blipFill>
        <p:spPr>
          <a:xfrm>
            <a:off x="354446" y="2635096"/>
            <a:ext cx="3970700" cy="2358250"/>
          </a:xfrm>
          <a:prstGeom prst="rect">
            <a:avLst/>
          </a:prstGeom>
          <a:noFill/>
          <a:ln cap="flat" cmpd="sng" w="9525">
            <a:solidFill>
              <a:srgbClr val="9E9E9E"/>
            </a:solidFill>
            <a:prstDash val="solid"/>
            <a:round/>
            <a:headEnd len="sm" w="sm" type="none"/>
            <a:tailEnd len="sm" w="sm" type="none"/>
          </a:ln>
        </p:spPr>
      </p:pic>
      <p:pic>
        <p:nvPicPr>
          <p:cNvPr id="234" name="Google Shape;234;p32"/>
          <p:cNvPicPr preferRelativeResize="0"/>
          <p:nvPr/>
        </p:nvPicPr>
        <p:blipFill>
          <a:blip r:embed="rId4">
            <a:alphaModFix/>
          </a:blip>
          <a:stretch>
            <a:fillRect/>
          </a:stretch>
        </p:blipFill>
        <p:spPr>
          <a:xfrm>
            <a:off x="4809000" y="2635100"/>
            <a:ext cx="4023288" cy="2358250"/>
          </a:xfrm>
          <a:prstGeom prst="rect">
            <a:avLst/>
          </a:prstGeom>
          <a:noFill/>
          <a:ln cap="flat" cmpd="sng" w="9525">
            <a:solidFill>
              <a:srgbClr val="9E9E9E"/>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0" y="0"/>
            <a:ext cx="8229600" cy="929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959"/>
              <a:buFont typeface="Calibri"/>
              <a:buNone/>
            </a:pPr>
            <a:r>
              <a:rPr b="1" lang="en-US" sz="3600">
                <a:solidFill>
                  <a:srgbClr val="002060"/>
                </a:solidFill>
                <a:latin typeface="Cabin"/>
                <a:ea typeface="Cabin"/>
                <a:cs typeface="Cabin"/>
                <a:sym typeface="Cabin"/>
              </a:rPr>
              <a:t>HMIS Advisory Committee Mission</a:t>
            </a:r>
            <a:endParaRPr b="1" sz="3600">
              <a:solidFill>
                <a:srgbClr val="002060"/>
              </a:solidFill>
              <a:latin typeface="Cabin"/>
              <a:ea typeface="Cabin"/>
              <a:cs typeface="Cabin"/>
              <a:sym typeface="Cabin"/>
            </a:endParaRPr>
          </a:p>
        </p:txBody>
      </p:sp>
      <p:sp>
        <p:nvSpPr>
          <p:cNvPr id="72" name="Google Shape;72;p15"/>
          <p:cNvSpPr txBox="1"/>
          <p:nvPr>
            <p:ph idx="1" type="body"/>
          </p:nvPr>
        </p:nvSpPr>
        <p:spPr>
          <a:xfrm>
            <a:off x="540375" y="854675"/>
            <a:ext cx="7640400" cy="4429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640"/>
              </a:spcBef>
              <a:spcAft>
                <a:spcPts val="0"/>
              </a:spcAft>
              <a:buNone/>
            </a:pPr>
            <a:r>
              <a:rPr b="1" lang="en-US" sz="2000"/>
              <a:t>Our mission is to effectively use data, which includes inputs from those in need of services, those providing services, and from members of the community, to eliminate homelessness in Central Florida.</a:t>
            </a:r>
            <a:endParaRPr b="1" sz="2000"/>
          </a:p>
        </p:txBody>
      </p:sp>
      <p:sp>
        <p:nvSpPr>
          <p:cNvPr id="73" name="Google Shape;73;p15"/>
          <p:cNvSpPr txBox="1"/>
          <p:nvPr>
            <p:ph type="title"/>
          </p:nvPr>
        </p:nvSpPr>
        <p:spPr>
          <a:xfrm>
            <a:off x="245775" y="3715975"/>
            <a:ext cx="8229600" cy="929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959"/>
              <a:buFont typeface="Calibri"/>
              <a:buNone/>
            </a:pPr>
            <a:r>
              <a:rPr b="1" lang="en-US" sz="3600">
                <a:solidFill>
                  <a:srgbClr val="002060"/>
                </a:solidFill>
                <a:latin typeface="Cabin"/>
                <a:ea typeface="Cabin"/>
                <a:cs typeface="Cabin"/>
                <a:sym typeface="Cabin"/>
              </a:rPr>
              <a:t>HMIS Advisory Committee Purpose</a:t>
            </a:r>
            <a:endParaRPr b="1" sz="3600">
              <a:solidFill>
                <a:srgbClr val="002060"/>
              </a:solidFill>
              <a:latin typeface="Cabin"/>
              <a:ea typeface="Cabin"/>
              <a:cs typeface="Cabin"/>
              <a:sym typeface="Cabin"/>
            </a:endParaRPr>
          </a:p>
        </p:txBody>
      </p:sp>
      <p:sp>
        <p:nvSpPr>
          <p:cNvPr id="74" name="Google Shape;74;p15"/>
          <p:cNvSpPr txBox="1"/>
          <p:nvPr>
            <p:ph idx="1" type="body"/>
          </p:nvPr>
        </p:nvSpPr>
        <p:spPr>
          <a:xfrm>
            <a:off x="751800" y="4645375"/>
            <a:ext cx="7640400" cy="10131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None/>
            </a:pPr>
            <a:r>
              <a:rPr lang="en-US" sz="2500">
                <a:solidFill>
                  <a:schemeClr val="dk1"/>
                </a:solidFill>
              </a:rPr>
              <a:t>Oversee the CoC’s implementation of HMIS, what we do with the data and how we use it.</a:t>
            </a:r>
            <a:endParaRPr sz="25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3"/>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3600">
                <a:solidFill>
                  <a:schemeClr val="dk2"/>
                </a:solidFill>
              </a:rPr>
              <a:t>Data Quality: Exit Destination Errors</a:t>
            </a:r>
            <a:endParaRPr/>
          </a:p>
        </p:txBody>
      </p:sp>
      <p:sp>
        <p:nvSpPr>
          <p:cNvPr id="240" name="Google Shape;240;p33"/>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a:solidFill>
                  <a:schemeClr val="dk1"/>
                </a:solidFill>
                <a:latin typeface="Roboto"/>
                <a:ea typeface="Roboto"/>
                <a:cs typeface="Roboto"/>
                <a:sym typeface="Roboto"/>
              </a:rPr>
              <a:t>For SPMs, Data Quality is measured by the amount of exit destinations that are “unknown” or cannot be calculated due to errors. Low error rate means higher Data Quality.</a:t>
            </a:r>
            <a:endParaRPr>
              <a:solidFill>
                <a:schemeClr val="dk1"/>
              </a:solidFill>
              <a:latin typeface="Roboto"/>
              <a:ea typeface="Roboto"/>
              <a:cs typeface="Roboto"/>
              <a:sym typeface="Roboto"/>
            </a:endParaRPr>
          </a:p>
          <a:p>
            <a:pPr indent="-317500" lvl="0" marL="457200" rtl="0" algn="l">
              <a:spcBef>
                <a:spcPts val="1000"/>
              </a:spcBef>
              <a:spcAft>
                <a:spcPts val="0"/>
              </a:spcAft>
              <a:buClr>
                <a:schemeClr val="dk1"/>
              </a:buClr>
              <a:buSzPts val="1400"/>
              <a:buFont typeface="Roboto"/>
              <a:buChar char="●"/>
            </a:pPr>
            <a:r>
              <a:rPr lang="en-US">
                <a:solidFill>
                  <a:schemeClr val="dk1"/>
                </a:solidFill>
                <a:latin typeface="Roboto"/>
                <a:ea typeface="Roboto"/>
                <a:cs typeface="Roboto"/>
                <a:sym typeface="Roboto"/>
              </a:rPr>
              <a:t>2023 Destination Errors</a:t>
            </a:r>
            <a:endParaRPr>
              <a:solidFill>
                <a:schemeClr val="dk1"/>
              </a:solidFill>
              <a:latin typeface="Roboto"/>
              <a:ea typeface="Roboto"/>
              <a:cs typeface="Roboto"/>
              <a:sym typeface="Roboto"/>
            </a:endParaRPr>
          </a:p>
          <a:p>
            <a:pPr indent="-317500" lvl="1" marL="914400" rtl="0" algn="l">
              <a:spcBef>
                <a:spcPts val="1000"/>
              </a:spcBef>
              <a:spcAft>
                <a:spcPts val="0"/>
              </a:spcAft>
              <a:buClr>
                <a:schemeClr val="dk1"/>
              </a:buClr>
              <a:buSzPts val="1400"/>
              <a:buFont typeface="Roboto"/>
              <a:buChar char="○"/>
            </a:pPr>
            <a:r>
              <a:rPr lang="en-US">
                <a:solidFill>
                  <a:schemeClr val="dk1"/>
                </a:solidFill>
                <a:latin typeface="Roboto"/>
                <a:ea typeface="Roboto"/>
                <a:cs typeface="Roboto"/>
                <a:sym typeface="Roboto"/>
              </a:rPr>
              <a:t>Emergency Shelter (ES): 334</a:t>
            </a:r>
            <a:endParaRPr>
              <a:solidFill>
                <a:schemeClr val="dk1"/>
              </a:solidFill>
              <a:latin typeface="Roboto"/>
              <a:ea typeface="Roboto"/>
              <a:cs typeface="Roboto"/>
              <a:sym typeface="Roboto"/>
            </a:endParaRPr>
          </a:p>
          <a:p>
            <a:pPr indent="-317500" lvl="1" marL="914400" rtl="0" algn="l">
              <a:spcBef>
                <a:spcPts val="1000"/>
              </a:spcBef>
              <a:spcAft>
                <a:spcPts val="0"/>
              </a:spcAft>
              <a:buClr>
                <a:schemeClr val="dk1"/>
              </a:buClr>
              <a:buSzPts val="1400"/>
              <a:buFont typeface="Roboto"/>
              <a:buChar char="○"/>
            </a:pPr>
            <a:r>
              <a:rPr lang="en-US">
                <a:solidFill>
                  <a:schemeClr val="dk1"/>
                </a:solidFill>
                <a:latin typeface="Roboto"/>
                <a:ea typeface="Roboto"/>
                <a:cs typeface="Roboto"/>
                <a:sym typeface="Roboto"/>
              </a:rPr>
              <a:t>Transitional Housing (TH): 14</a:t>
            </a:r>
            <a:endParaRPr>
              <a:solidFill>
                <a:schemeClr val="dk1"/>
              </a:solidFill>
              <a:latin typeface="Roboto"/>
              <a:ea typeface="Roboto"/>
              <a:cs typeface="Roboto"/>
              <a:sym typeface="Roboto"/>
            </a:endParaRPr>
          </a:p>
          <a:p>
            <a:pPr indent="-317500" lvl="1" marL="914400" rtl="0" algn="l">
              <a:spcBef>
                <a:spcPts val="1000"/>
              </a:spcBef>
              <a:spcAft>
                <a:spcPts val="0"/>
              </a:spcAft>
              <a:buClr>
                <a:schemeClr val="dk1"/>
              </a:buClr>
              <a:buSzPts val="1400"/>
              <a:buFont typeface="Roboto"/>
              <a:buChar char="○"/>
            </a:pPr>
            <a:r>
              <a:rPr lang="en-US">
                <a:solidFill>
                  <a:schemeClr val="dk1"/>
                </a:solidFill>
                <a:latin typeface="Roboto"/>
                <a:ea typeface="Roboto"/>
                <a:cs typeface="Roboto"/>
                <a:sym typeface="Roboto"/>
              </a:rPr>
              <a:t>Permanent Supportive Housing (PSH): 10</a:t>
            </a:r>
            <a:endParaRPr>
              <a:solidFill>
                <a:schemeClr val="dk1"/>
              </a:solidFill>
              <a:latin typeface="Roboto"/>
              <a:ea typeface="Roboto"/>
              <a:cs typeface="Roboto"/>
              <a:sym typeface="Roboto"/>
            </a:endParaRPr>
          </a:p>
          <a:p>
            <a:pPr indent="-317500" lvl="1" marL="914400" rtl="0" algn="l">
              <a:spcBef>
                <a:spcPts val="1000"/>
              </a:spcBef>
              <a:spcAft>
                <a:spcPts val="0"/>
              </a:spcAft>
              <a:buClr>
                <a:schemeClr val="dk1"/>
              </a:buClr>
              <a:buSzPts val="1400"/>
              <a:buFont typeface="Roboto"/>
              <a:buChar char="○"/>
            </a:pPr>
            <a:r>
              <a:rPr lang="en-US">
                <a:solidFill>
                  <a:schemeClr val="dk1"/>
                </a:solidFill>
                <a:latin typeface="Roboto"/>
                <a:ea typeface="Roboto"/>
                <a:cs typeface="Roboto"/>
                <a:sym typeface="Roboto"/>
              </a:rPr>
              <a:t>Rapid Re-Housing (RRH): 78</a:t>
            </a:r>
            <a:endParaRPr>
              <a:solidFill>
                <a:schemeClr val="dk1"/>
              </a:solidFill>
              <a:latin typeface="Roboto"/>
              <a:ea typeface="Roboto"/>
              <a:cs typeface="Roboto"/>
              <a:sym typeface="Roboto"/>
            </a:endParaRPr>
          </a:p>
          <a:p>
            <a:pPr indent="-317500" lvl="1" marL="914400" rtl="0" algn="l">
              <a:spcBef>
                <a:spcPts val="1000"/>
              </a:spcBef>
              <a:spcAft>
                <a:spcPts val="0"/>
              </a:spcAft>
              <a:buClr>
                <a:schemeClr val="dk1"/>
              </a:buClr>
              <a:buSzPts val="1400"/>
              <a:buFont typeface="Roboto"/>
              <a:buChar char="○"/>
            </a:pPr>
            <a:r>
              <a:rPr lang="en-US">
                <a:solidFill>
                  <a:schemeClr val="dk1"/>
                </a:solidFill>
                <a:latin typeface="Roboto"/>
                <a:ea typeface="Roboto"/>
                <a:cs typeface="Roboto"/>
                <a:sym typeface="Roboto"/>
              </a:rPr>
              <a:t>Street Outreach (SO): 777*</a:t>
            </a:r>
            <a:endParaRPr>
              <a:solidFill>
                <a:schemeClr val="dk1"/>
              </a:solidFill>
              <a:latin typeface="Roboto"/>
              <a:ea typeface="Roboto"/>
              <a:cs typeface="Roboto"/>
              <a:sym typeface="Roboto"/>
            </a:endParaRPr>
          </a:p>
          <a:p>
            <a:pPr indent="0" lvl="0" marL="0" rtl="0" algn="l">
              <a:spcBef>
                <a:spcPts val="1000"/>
              </a:spcBef>
              <a:spcAft>
                <a:spcPts val="0"/>
              </a:spcAft>
              <a:buNone/>
            </a:pPr>
            <a:r>
              <a:t/>
            </a:r>
            <a:endParaRPr>
              <a:solidFill>
                <a:schemeClr val="dk1"/>
              </a:solidFill>
              <a:latin typeface="Roboto"/>
              <a:ea typeface="Roboto"/>
              <a:cs typeface="Roboto"/>
              <a:sym typeface="Roboto"/>
            </a:endParaRPr>
          </a:p>
          <a:p>
            <a:pPr indent="0" lvl="0" marL="0" marR="4160200" rtl="0" algn="l">
              <a:spcBef>
                <a:spcPts val="1000"/>
              </a:spcBef>
              <a:spcAft>
                <a:spcPts val="1000"/>
              </a:spcAft>
              <a:buNone/>
            </a:pPr>
            <a:r>
              <a:rPr lang="en-US" sz="1200">
                <a:solidFill>
                  <a:schemeClr val="dk1"/>
                </a:solidFill>
                <a:latin typeface="Roboto"/>
                <a:ea typeface="Roboto"/>
                <a:cs typeface="Roboto"/>
                <a:sym typeface="Roboto"/>
              </a:rPr>
              <a:t>*Large number of Street Outreach exits due to ending Covid funding and project closure.</a:t>
            </a:r>
            <a:endParaRPr sz="1200">
              <a:solidFill>
                <a:schemeClr val="dk1"/>
              </a:solidFill>
              <a:latin typeface="Roboto"/>
              <a:ea typeface="Roboto"/>
              <a:cs typeface="Roboto"/>
              <a:sym typeface="Roboto"/>
            </a:endParaRPr>
          </a:p>
        </p:txBody>
      </p:sp>
      <p:pic>
        <p:nvPicPr>
          <p:cNvPr id="241" name="Google Shape;241;p33"/>
          <p:cNvPicPr preferRelativeResize="0"/>
          <p:nvPr/>
        </p:nvPicPr>
        <p:blipFill>
          <a:blip r:embed="rId3">
            <a:alphaModFix/>
          </a:blip>
          <a:stretch>
            <a:fillRect/>
          </a:stretch>
        </p:blipFill>
        <p:spPr>
          <a:xfrm>
            <a:off x="4935649" y="2592675"/>
            <a:ext cx="3896650" cy="2443100"/>
          </a:xfrm>
          <a:prstGeom prst="rect">
            <a:avLst/>
          </a:prstGeom>
          <a:noFill/>
          <a:ln cap="flat" cmpd="sng" w="9525">
            <a:solidFill>
              <a:srgbClr val="9E9E9E"/>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4"/>
          <p:cNvSpPr txBox="1"/>
          <p:nvPr>
            <p:ph type="title"/>
          </p:nvPr>
        </p:nvSpPr>
        <p:spPr>
          <a:xfrm>
            <a:off x="311700" y="320650"/>
            <a:ext cx="8520600" cy="98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3000">
                <a:solidFill>
                  <a:schemeClr val="dk2"/>
                </a:solidFill>
              </a:rPr>
              <a:t>HMIS Administrative Feature: Auto Exits</a:t>
            </a:r>
            <a:endParaRPr b="1" sz="600">
              <a:solidFill>
                <a:schemeClr val="dk2"/>
              </a:solidFill>
            </a:endParaRPr>
          </a:p>
        </p:txBody>
      </p:sp>
      <p:sp>
        <p:nvSpPr>
          <p:cNvPr id="247" name="Google Shape;247;p34"/>
          <p:cNvSpPr txBox="1"/>
          <p:nvPr>
            <p:ph idx="1" type="body"/>
          </p:nvPr>
        </p:nvSpPr>
        <p:spPr>
          <a:xfrm>
            <a:off x="311700" y="1456250"/>
            <a:ext cx="8520600" cy="48606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1000"/>
              </a:spcBef>
              <a:spcAft>
                <a:spcPts val="0"/>
              </a:spcAft>
              <a:buClr>
                <a:schemeClr val="dk1"/>
              </a:buClr>
              <a:buSzPts val="1800"/>
              <a:buChar char="●"/>
            </a:pPr>
            <a:r>
              <a:rPr b="1" lang="en-US" sz="1800">
                <a:solidFill>
                  <a:schemeClr val="dk1"/>
                </a:solidFill>
              </a:rPr>
              <a:t>What are Auto Exits?</a:t>
            </a:r>
            <a:endParaRPr b="1" sz="1800">
              <a:solidFill>
                <a:schemeClr val="dk1"/>
              </a:solidFill>
            </a:endParaRPr>
          </a:p>
          <a:p>
            <a:pPr indent="-342900" lvl="1" marL="914400" rtl="0" algn="l">
              <a:lnSpc>
                <a:spcPct val="100000"/>
              </a:lnSpc>
              <a:spcBef>
                <a:spcPts val="1000"/>
              </a:spcBef>
              <a:spcAft>
                <a:spcPts val="0"/>
              </a:spcAft>
              <a:buClr>
                <a:schemeClr val="dk1"/>
              </a:buClr>
              <a:buSzPts val="1800"/>
              <a:buChar char="○"/>
            </a:pPr>
            <a:r>
              <a:rPr lang="en-US" sz="1800">
                <a:solidFill>
                  <a:schemeClr val="dk1"/>
                </a:solidFill>
              </a:rPr>
              <a:t>Auto-Exit functionality in HMIS allows the system to automatically exit a client if they have not received a qualifying service in a specified number of days. The exit date will be the date of the client’s last qualifying service or, if the client received no eligible services, the date will be the same as the enrollment date.</a:t>
            </a:r>
            <a:endParaRPr sz="1800">
              <a:solidFill>
                <a:schemeClr val="dk1"/>
              </a:solidFill>
            </a:endParaRPr>
          </a:p>
          <a:p>
            <a:pPr indent="-342900" lvl="1" marL="914400" rtl="0" algn="l">
              <a:lnSpc>
                <a:spcPct val="100000"/>
              </a:lnSpc>
              <a:spcBef>
                <a:spcPts val="1000"/>
              </a:spcBef>
              <a:spcAft>
                <a:spcPts val="0"/>
              </a:spcAft>
              <a:buClr>
                <a:schemeClr val="dk1"/>
              </a:buClr>
              <a:buSzPts val="1800"/>
              <a:buChar char="○"/>
            </a:pPr>
            <a:r>
              <a:rPr lang="en-US" sz="1800">
                <a:solidFill>
                  <a:schemeClr val="dk1"/>
                </a:solidFill>
              </a:rPr>
              <a:t>Qualifying services are services which, when added to the system, indicate that the client is still being served and should remain in the project (will not be auto-exited).  Upon setup, these services are identified by the agency requesting the Auto-Exit feature.</a:t>
            </a:r>
            <a:endParaRPr sz="1800">
              <a:solidFill>
                <a:schemeClr val="dk1"/>
              </a:solidFill>
            </a:endParaRPr>
          </a:p>
          <a:p>
            <a:pPr indent="-342900" lvl="1" marL="914400" rtl="0" algn="l">
              <a:lnSpc>
                <a:spcPct val="100000"/>
              </a:lnSpc>
              <a:spcBef>
                <a:spcPts val="1000"/>
              </a:spcBef>
              <a:spcAft>
                <a:spcPts val="0"/>
              </a:spcAft>
              <a:buClr>
                <a:schemeClr val="dk1"/>
              </a:buClr>
              <a:buSzPts val="1800"/>
              <a:buChar char="○"/>
            </a:pPr>
            <a:r>
              <a:rPr lang="en-US" sz="1800">
                <a:solidFill>
                  <a:schemeClr val="dk1"/>
                </a:solidFill>
              </a:rPr>
              <a:t>Along with qualifying services, the agency also specifies the number of days the system waits before enacting the Auto-Exit (typically 90 days).</a:t>
            </a:r>
            <a:endParaRPr sz="1800">
              <a:solidFill>
                <a:schemeClr val="dk1"/>
              </a:solidFill>
            </a:endParaRPr>
          </a:p>
          <a:p>
            <a:pPr indent="-342900" lvl="1" marL="914400" rtl="0" algn="l">
              <a:lnSpc>
                <a:spcPct val="100000"/>
              </a:lnSpc>
              <a:spcBef>
                <a:spcPts val="1000"/>
              </a:spcBef>
              <a:spcAft>
                <a:spcPts val="1000"/>
              </a:spcAft>
              <a:buClr>
                <a:schemeClr val="dk1"/>
              </a:buClr>
              <a:buSzPts val="1800"/>
              <a:buChar char="○"/>
            </a:pPr>
            <a:r>
              <a:rPr lang="en-US" sz="1800">
                <a:solidFill>
                  <a:schemeClr val="dk1"/>
                </a:solidFill>
              </a:rPr>
              <a:t>Additionally, the system can notify users if a client has not received a qualifying service in a specified amount of days.</a:t>
            </a:r>
            <a:endParaRPr sz="1800">
              <a:solidFill>
                <a:schemeClr val="dk1"/>
              </a:solidFill>
            </a:endParaRPr>
          </a:p>
        </p:txBody>
      </p:sp>
      <p:pic>
        <p:nvPicPr>
          <p:cNvPr id="248" name="Google Shape;248;p34"/>
          <p:cNvPicPr preferRelativeResize="0"/>
          <p:nvPr/>
        </p:nvPicPr>
        <p:blipFill>
          <a:blip r:embed="rId3">
            <a:alphaModFix/>
          </a:blip>
          <a:stretch>
            <a:fillRect/>
          </a:stretch>
        </p:blipFill>
        <p:spPr>
          <a:xfrm>
            <a:off x="7565825" y="5810400"/>
            <a:ext cx="787876" cy="841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5"/>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US" sz="3000">
                <a:solidFill>
                  <a:schemeClr val="dk2"/>
                </a:solidFill>
              </a:rPr>
              <a:t>Should you use Auto-Exits?</a:t>
            </a:r>
            <a:endParaRPr/>
          </a:p>
        </p:txBody>
      </p:sp>
      <p:sp>
        <p:nvSpPr>
          <p:cNvPr id="254" name="Google Shape;254;p35"/>
          <p:cNvSpPr txBox="1"/>
          <p:nvPr>
            <p:ph idx="1" type="body"/>
          </p:nvPr>
        </p:nvSpPr>
        <p:spPr>
          <a:xfrm>
            <a:off x="311700" y="1536625"/>
            <a:ext cx="4260300" cy="4555200"/>
          </a:xfrm>
          <a:prstGeom prst="rect">
            <a:avLst/>
          </a:prstGeom>
        </p:spPr>
        <p:txBody>
          <a:bodyPr anchorCtr="0" anchor="t" bIns="91425" lIns="91425" spcFirstLastPara="1" rIns="91425" wrap="square" tIns="91425">
            <a:noAutofit/>
          </a:bodyPr>
          <a:lstStyle/>
          <a:p>
            <a:pPr indent="0" lvl="0" marL="0" rtl="0" algn="l">
              <a:lnSpc>
                <a:spcPct val="95000"/>
              </a:lnSpc>
              <a:spcBef>
                <a:spcPts val="1400"/>
              </a:spcBef>
              <a:spcAft>
                <a:spcPts val="0"/>
              </a:spcAft>
              <a:buNone/>
            </a:pPr>
            <a:r>
              <a:rPr b="1" lang="en-US" sz="1800"/>
              <a:t>Pros</a:t>
            </a:r>
            <a:endParaRPr b="1" sz="1800"/>
          </a:p>
          <a:p>
            <a:pPr indent="-330200" lvl="0" marL="457200" rtl="0" algn="l">
              <a:lnSpc>
                <a:spcPct val="95000"/>
              </a:lnSpc>
              <a:spcBef>
                <a:spcPts val="1000"/>
              </a:spcBef>
              <a:spcAft>
                <a:spcPts val="0"/>
              </a:spcAft>
              <a:buSzPts val="1600"/>
              <a:buChar char="●"/>
            </a:pPr>
            <a:r>
              <a:rPr lang="en-US" sz="1600">
                <a:solidFill>
                  <a:schemeClr val="dk1"/>
                </a:solidFill>
              </a:rPr>
              <a:t>Helps users stay on top of client exits (especially for projects with high turnover).</a:t>
            </a:r>
            <a:endParaRPr sz="1600">
              <a:solidFill>
                <a:schemeClr val="dk1"/>
              </a:solidFill>
            </a:endParaRPr>
          </a:p>
          <a:p>
            <a:pPr indent="-330200" lvl="0" marL="457200" rtl="0" algn="l">
              <a:lnSpc>
                <a:spcPct val="95000"/>
              </a:lnSpc>
              <a:spcBef>
                <a:spcPts val="1000"/>
              </a:spcBef>
              <a:spcAft>
                <a:spcPts val="0"/>
              </a:spcAft>
              <a:buSzPts val="1600"/>
              <a:buChar char="●"/>
            </a:pPr>
            <a:r>
              <a:rPr lang="en-US" sz="1600">
                <a:solidFill>
                  <a:schemeClr val="dk1"/>
                </a:solidFill>
              </a:rPr>
              <a:t>Useful for projects with a high number of enrollments with overdue exits.</a:t>
            </a:r>
            <a:endParaRPr sz="1600">
              <a:solidFill>
                <a:schemeClr val="dk1"/>
              </a:solidFill>
            </a:endParaRPr>
          </a:p>
          <a:p>
            <a:pPr indent="-330200" lvl="0" marL="457200" rtl="0" algn="l">
              <a:lnSpc>
                <a:spcPct val="95000"/>
              </a:lnSpc>
              <a:spcBef>
                <a:spcPts val="1000"/>
              </a:spcBef>
              <a:spcAft>
                <a:spcPts val="0"/>
              </a:spcAft>
              <a:buSzPts val="1600"/>
              <a:buChar char="●"/>
            </a:pPr>
            <a:r>
              <a:rPr lang="en-US" sz="1600">
                <a:solidFill>
                  <a:schemeClr val="dk1"/>
                </a:solidFill>
              </a:rPr>
              <a:t>For Street Outreach – improves data quality for Inactive Records (clients that do not have Current Living Situation updates within 90 days).</a:t>
            </a:r>
            <a:endParaRPr sz="1600">
              <a:solidFill>
                <a:schemeClr val="dk1"/>
              </a:solidFill>
            </a:endParaRPr>
          </a:p>
          <a:p>
            <a:pPr indent="-330200" lvl="0" marL="457200" rtl="0" algn="l">
              <a:lnSpc>
                <a:spcPct val="95000"/>
              </a:lnSpc>
              <a:spcBef>
                <a:spcPts val="1000"/>
              </a:spcBef>
              <a:spcAft>
                <a:spcPts val="200"/>
              </a:spcAft>
              <a:buSzPts val="1600"/>
              <a:buChar char="●"/>
            </a:pPr>
            <a:r>
              <a:rPr lang="en-US" sz="1600">
                <a:solidFill>
                  <a:schemeClr val="dk1"/>
                </a:solidFill>
              </a:rPr>
              <a:t>More accurate reporting and better data quality for Annual Assessments</a:t>
            </a:r>
            <a:endParaRPr sz="1600"/>
          </a:p>
        </p:txBody>
      </p:sp>
      <p:sp>
        <p:nvSpPr>
          <p:cNvPr id="255" name="Google Shape;255;p35"/>
          <p:cNvSpPr txBox="1"/>
          <p:nvPr>
            <p:ph idx="1" type="body"/>
          </p:nvPr>
        </p:nvSpPr>
        <p:spPr>
          <a:xfrm>
            <a:off x="4623050" y="1536625"/>
            <a:ext cx="4260300" cy="4555200"/>
          </a:xfrm>
          <a:prstGeom prst="rect">
            <a:avLst/>
          </a:prstGeom>
        </p:spPr>
        <p:txBody>
          <a:bodyPr anchorCtr="0" anchor="t" bIns="91425" lIns="91425" spcFirstLastPara="1" rIns="91425" wrap="square" tIns="91425">
            <a:noAutofit/>
          </a:bodyPr>
          <a:lstStyle/>
          <a:p>
            <a:pPr indent="0" lvl="0" marL="0" rtl="0" algn="l">
              <a:lnSpc>
                <a:spcPct val="95000"/>
              </a:lnSpc>
              <a:spcBef>
                <a:spcPts val="1400"/>
              </a:spcBef>
              <a:spcAft>
                <a:spcPts val="0"/>
              </a:spcAft>
              <a:buNone/>
            </a:pPr>
            <a:r>
              <a:rPr b="1" lang="en-US" sz="1800"/>
              <a:t>Cons</a:t>
            </a:r>
            <a:endParaRPr b="1" sz="1800"/>
          </a:p>
          <a:p>
            <a:pPr indent="-330200" lvl="0" marL="457200" rtl="0" algn="l">
              <a:lnSpc>
                <a:spcPct val="95000"/>
              </a:lnSpc>
              <a:spcBef>
                <a:spcPts val="1000"/>
              </a:spcBef>
              <a:spcAft>
                <a:spcPts val="0"/>
              </a:spcAft>
              <a:buSzPts val="1600"/>
              <a:buChar char="●"/>
            </a:pPr>
            <a:r>
              <a:rPr lang="en-US" sz="1600">
                <a:solidFill>
                  <a:schemeClr val="dk1"/>
                </a:solidFill>
              </a:rPr>
              <a:t>Only appropriate for certain project types (Emergency Shelter, Street Outreach, Other, and Support Services Only projects not linked to Permanent Housing).</a:t>
            </a:r>
            <a:endParaRPr sz="1600">
              <a:solidFill>
                <a:schemeClr val="dk1"/>
              </a:solidFill>
            </a:endParaRPr>
          </a:p>
          <a:p>
            <a:pPr indent="-330200" lvl="0" marL="457200" rtl="0" algn="l">
              <a:lnSpc>
                <a:spcPct val="95000"/>
              </a:lnSpc>
              <a:spcBef>
                <a:spcPts val="1000"/>
              </a:spcBef>
              <a:spcAft>
                <a:spcPts val="0"/>
              </a:spcAft>
              <a:buSzPts val="1600"/>
              <a:buChar char="●"/>
            </a:pPr>
            <a:r>
              <a:rPr lang="en-US" sz="1600">
                <a:solidFill>
                  <a:schemeClr val="dk1"/>
                </a:solidFill>
              </a:rPr>
              <a:t>Poor data quality for clients exited with Auto-Exit.</a:t>
            </a:r>
            <a:endParaRPr sz="1600">
              <a:solidFill>
                <a:schemeClr val="dk1"/>
              </a:solidFill>
            </a:endParaRPr>
          </a:p>
          <a:p>
            <a:pPr indent="-330200" lvl="0" marL="457200" rtl="0" algn="l">
              <a:lnSpc>
                <a:spcPct val="95000"/>
              </a:lnSpc>
              <a:spcBef>
                <a:spcPts val="1000"/>
              </a:spcBef>
              <a:spcAft>
                <a:spcPts val="200"/>
              </a:spcAft>
              <a:buSzPts val="1600"/>
              <a:buChar char="●"/>
            </a:pPr>
            <a:r>
              <a:rPr lang="en-US" sz="1600">
                <a:solidFill>
                  <a:schemeClr val="dk1"/>
                </a:solidFill>
              </a:rPr>
              <a:t>Auto-Exits go back to last qualifying service received – could exit clients many months back (affects reporting).</a:t>
            </a:r>
            <a:endParaRPr b="1" sz="1600"/>
          </a:p>
        </p:txBody>
      </p:sp>
      <p:pic>
        <p:nvPicPr>
          <p:cNvPr id="256" name="Google Shape;256;p35"/>
          <p:cNvPicPr preferRelativeResize="0"/>
          <p:nvPr/>
        </p:nvPicPr>
        <p:blipFill>
          <a:blip r:embed="rId3">
            <a:alphaModFix/>
          </a:blip>
          <a:stretch>
            <a:fillRect/>
          </a:stretch>
        </p:blipFill>
        <p:spPr>
          <a:xfrm>
            <a:off x="1999613" y="1403546"/>
            <a:ext cx="884475" cy="825875"/>
          </a:xfrm>
          <a:prstGeom prst="rect">
            <a:avLst/>
          </a:prstGeom>
          <a:noFill/>
          <a:ln>
            <a:noFill/>
          </a:ln>
        </p:spPr>
      </p:pic>
      <p:pic>
        <p:nvPicPr>
          <p:cNvPr id="257" name="Google Shape;257;p35"/>
          <p:cNvPicPr preferRelativeResize="0"/>
          <p:nvPr/>
        </p:nvPicPr>
        <p:blipFill>
          <a:blip r:embed="rId4">
            <a:alphaModFix/>
          </a:blip>
          <a:stretch>
            <a:fillRect/>
          </a:stretch>
        </p:blipFill>
        <p:spPr>
          <a:xfrm>
            <a:off x="6048663" y="1420363"/>
            <a:ext cx="1409075" cy="792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6"/>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3000">
                <a:solidFill>
                  <a:schemeClr val="dk2"/>
                </a:solidFill>
              </a:rPr>
              <a:t>How does Auto-Exit affect Data Quality?</a:t>
            </a:r>
            <a:endParaRPr/>
          </a:p>
        </p:txBody>
      </p:sp>
      <p:sp>
        <p:nvSpPr>
          <p:cNvPr id="263" name="Google Shape;263;p36"/>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330200" lvl="0" marL="457200" rtl="0" algn="l">
              <a:lnSpc>
                <a:spcPct val="95000"/>
              </a:lnSpc>
              <a:spcBef>
                <a:spcPts val="1000"/>
              </a:spcBef>
              <a:spcAft>
                <a:spcPts val="0"/>
              </a:spcAft>
              <a:buSzPts val="1600"/>
              <a:buChar char="●"/>
            </a:pPr>
            <a:r>
              <a:rPr lang="en-US" sz="1800">
                <a:solidFill>
                  <a:schemeClr val="dk1"/>
                </a:solidFill>
              </a:rPr>
              <a:t>When a client is Auto-Exited, their Exit Destination is automatically set to “No Exit Interview Completed.”</a:t>
            </a:r>
            <a:endParaRPr sz="1800">
              <a:solidFill>
                <a:schemeClr val="dk1"/>
              </a:solidFill>
            </a:endParaRPr>
          </a:p>
          <a:p>
            <a:pPr indent="-330200" lvl="1" marL="914400" rtl="0" algn="l">
              <a:lnSpc>
                <a:spcPct val="90000"/>
              </a:lnSpc>
              <a:spcBef>
                <a:spcPts val="1000"/>
              </a:spcBef>
              <a:spcAft>
                <a:spcPts val="0"/>
              </a:spcAft>
              <a:buSzPts val="1600"/>
              <a:buChar char="○"/>
            </a:pPr>
            <a:r>
              <a:rPr lang="en-US" sz="1600">
                <a:solidFill>
                  <a:srgbClr val="262626"/>
                </a:solidFill>
              </a:rPr>
              <a:t>Data Quality error for “Destination.”</a:t>
            </a:r>
            <a:endParaRPr sz="1600">
              <a:solidFill>
                <a:srgbClr val="262626"/>
              </a:solidFill>
            </a:endParaRPr>
          </a:p>
          <a:p>
            <a:pPr indent="-330200" lvl="0" marL="457200" rtl="0" algn="l">
              <a:lnSpc>
                <a:spcPct val="95000"/>
              </a:lnSpc>
              <a:spcBef>
                <a:spcPts val="1000"/>
              </a:spcBef>
              <a:spcAft>
                <a:spcPts val="0"/>
              </a:spcAft>
              <a:buSzPts val="1600"/>
              <a:buChar char="●"/>
            </a:pPr>
            <a:r>
              <a:rPr lang="en-US" sz="1800">
                <a:solidFill>
                  <a:schemeClr val="dk1"/>
                </a:solidFill>
              </a:rPr>
              <a:t>No Exit Interview = No Income at Exit.</a:t>
            </a:r>
            <a:endParaRPr sz="1800">
              <a:solidFill>
                <a:schemeClr val="dk1"/>
              </a:solidFill>
            </a:endParaRPr>
          </a:p>
          <a:p>
            <a:pPr indent="-330200" lvl="1" marL="914400" rtl="0" algn="l">
              <a:lnSpc>
                <a:spcPct val="90000"/>
              </a:lnSpc>
              <a:spcBef>
                <a:spcPts val="1000"/>
              </a:spcBef>
              <a:spcAft>
                <a:spcPts val="0"/>
              </a:spcAft>
              <a:buSzPts val="1600"/>
              <a:buChar char="○"/>
            </a:pPr>
            <a:r>
              <a:rPr lang="en-US" sz="1600">
                <a:solidFill>
                  <a:srgbClr val="262626"/>
                </a:solidFill>
              </a:rPr>
              <a:t>Data Quality error for “Income at Exit”</a:t>
            </a:r>
            <a:endParaRPr sz="1600">
              <a:solidFill>
                <a:srgbClr val="262626"/>
              </a:solidFill>
            </a:endParaRPr>
          </a:p>
          <a:p>
            <a:pPr indent="-330200" lvl="0" marL="457200" rtl="0" algn="l">
              <a:lnSpc>
                <a:spcPct val="95000"/>
              </a:lnSpc>
              <a:spcBef>
                <a:spcPts val="1000"/>
              </a:spcBef>
              <a:spcAft>
                <a:spcPts val="0"/>
              </a:spcAft>
              <a:buSzPts val="1600"/>
              <a:buChar char="●"/>
            </a:pPr>
            <a:r>
              <a:rPr lang="en-US" sz="1800">
                <a:solidFill>
                  <a:schemeClr val="dk1"/>
                </a:solidFill>
              </a:rPr>
              <a:t>Because the Exit Date for Auto-Exited clients is set to the last day they received a qualifying service (or for those with no qualifying services, same day entry/exit) exits may be for many months (or years) in the past.</a:t>
            </a:r>
            <a:endParaRPr sz="1800">
              <a:solidFill>
                <a:schemeClr val="dk1"/>
              </a:solidFill>
            </a:endParaRPr>
          </a:p>
          <a:p>
            <a:pPr indent="-330200" lvl="1" marL="914400" rtl="0" algn="l">
              <a:lnSpc>
                <a:spcPct val="90000"/>
              </a:lnSpc>
              <a:spcBef>
                <a:spcPts val="1000"/>
              </a:spcBef>
              <a:spcAft>
                <a:spcPts val="300"/>
              </a:spcAft>
              <a:buSzPts val="1600"/>
              <a:buChar char="○"/>
            </a:pPr>
            <a:r>
              <a:rPr lang="en-US" sz="1600">
                <a:solidFill>
                  <a:srgbClr val="262626"/>
                </a:solidFill>
              </a:rPr>
              <a:t>These clients will then fall off of all reports back to their exit date.</a:t>
            </a:r>
            <a:endParaRPr sz="1600"/>
          </a:p>
        </p:txBody>
      </p:sp>
      <p:pic>
        <p:nvPicPr>
          <p:cNvPr id="264" name="Google Shape;264;p36"/>
          <p:cNvPicPr preferRelativeResize="0"/>
          <p:nvPr/>
        </p:nvPicPr>
        <p:blipFill>
          <a:blip r:embed="rId3">
            <a:alphaModFix/>
          </a:blip>
          <a:stretch>
            <a:fillRect/>
          </a:stretch>
        </p:blipFill>
        <p:spPr>
          <a:xfrm>
            <a:off x="3692350" y="4960675"/>
            <a:ext cx="1577750" cy="15777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37"/>
          <p:cNvPicPr preferRelativeResize="0"/>
          <p:nvPr/>
        </p:nvPicPr>
        <p:blipFill>
          <a:blip r:embed="rId3">
            <a:alphaModFix/>
          </a:blip>
          <a:stretch>
            <a:fillRect/>
          </a:stretch>
        </p:blipFill>
        <p:spPr>
          <a:xfrm>
            <a:off x="6746350" y="4598300"/>
            <a:ext cx="2085950" cy="2085950"/>
          </a:xfrm>
          <a:prstGeom prst="rect">
            <a:avLst/>
          </a:prstGeom>
          <a:noFill/>
          <a:ln>
            <a:noFill/>
          </a:ln>
        </p:spPr>
      </p:pic>
      <p:sp>
        <p:nvSpPr>
          <p:cNvPr id="270" name="Google Shape;270;p37"/>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3000">
                <a:solidFill>
                  <a:schemeClr val="dk2"/>
                </a:solidFill>
              </a:rPr>
              <a:t>Scenario</a:t>
            </a:r>
            <a:endParaRPr/>
          </a:p>
        </p:txBody>
      </p:sp>
      <p:sp>
        <p:nvSpPr>
          <p:cNvPr id="271" name="Google Shape;271;p37"/>
          <p:cNvSpPr txBox="1"/>
          <p:nvPr>
            <p:ph idx="1" type="body"/>
          </p:nvPr>
        </p:nvSpPr>
        <p:spPr>
          <a:xfrm>
            <a:off x="311700" y="1624325"/>
            <a:ext cx="8520600" cy="2973900"/>
          </a:xfrm>
          <a:prstGeom prst="rect">
            <a:avLst/>
          </a:prstGeom>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1900"/>
              <a:t>Project A has 500 enrollments.  In 2020 Project A held an event where they served 100 clients handing out backpacks with hygiene supplies.  These clients were all enrolled into the project and a service of “Backpacks” was added.  These clients received no other services and were not exited.  It is now January 2024 and Project A has decided to use the Auto Exit feature. The Auto-Exit days is set to 90 days.  For January and February Project A reported serving 500 clients, but in March (when the Auto-Exits take place) their report says they’re only serving 400 clients.  Upon further research, they notice that the reports for January and February also show 400 clients served.  What happened?</a:t>
            </a:r>
            <a:endParaRPr sz="19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8"/>
          <p:cNvSpPr txBox="1"/>
          <p:nvPr>
            <p:ph type="title"/>
          </p:nvPr>
        </p:nvSpPr>
        <p:spPr>
          <a:xfrm>
            <a:off x="311700" y="342475"/>
            <a:ext cx="7233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US" sz="3000">
                <a:solidFill>
                  <a:schemeClr val="dk2"/>
                </a:solidFill>
              </a:rPr>
              <a:t>Street Outreach Open Enrollments</a:t>
            </a:r>
            <a:endParaRPr/>
          </a:p>
        </p:txBody>
      </p:sp>
      <p:pic>
        <p:nvPicPr>
          <p:cNvPr id="277" name="Google Shape;277;p38"/>
          <p:cNvPicPr preferRelativeResize="0"/>
          <p:nvPr/>
        </p:nvPicPr>
        <p:blipFill>
          <a:blip r:embed="rId4">
            <a:alphaModFix/>
          </a:blip>
          <a:stretch>
            <a:fillRect/>
          </a:stretch>
        </p:blipFill>
        <p:spPr>
          <a:xfrm>
            <a:off x="670600" y="1105975"/>
            <a:ext cx="7388776" cy="54376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9"/>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3000">
                <a:solidFill>
                  <a:schemeClr val="dk2"/>
                </a:solidFill>
              </a:rPr>
              <a:t>Takeaways</a:t>
            </a:r>
            <a:endParaRPr/>
          </a:p>
        </p:txBody>
      </p:sp>
      <p:sp>
        <p:nvSpPr>
          <p:cNvPr id="283" name="Google Shape;283;p39"/>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p>
            <a:pPr indent="-330200" lvl="0" marL="457200" rtl="0" algn="l">
              <a:lnSpc>
                <a:spcPct val="95000"/>
              </a:lnSpc>
              <a:spcBef>
                <a:spcPts val="1000"/>
              </a:spcBef>
              <a:spcAft>
                <a:spcPts val="0"/>
              </a:spcAft>
              <a:buSzPts val="1600"/>
              <a:buChar char="●"/>
            </a:pPr>
            <a:r>
              <a:rPr lang="en-US" sz="1800">
                <a:solidFill>
                  <a:schemeClr val="dk1"/>
                </a:solidFill>
              </a:rPr>
              <a:t>Auto-Exits are a great resource for projects with high turnover who may find it difficult to keep up with client exits.</a:t>
            </a:r>
            <a:endParaRPr sz="1800">
              <a:solidFill>
                <a:schemeClr val="dk1"/>
              </a:solidFill>
            </a:endParaRPr>
          </a:p>
          <a:p>
            <a:pPr indent="-330200" lvl="0" marL="457200" rtl="0" algn="l">
              <a:lnSpc>
                <a:spcPct val="95000"/>
              </a:lnSpc>
              <a:spcBef>
                <a:spcPts val="1000"/>
              </a:spcBef>
              <a:spcAft>
                <a:spcPts val="0"/>
              </a:spcAft>
              <a:buSzPts val="1600"/>
              <a:buChar char="●"/>
            </a:pPr>
            <a:r>
              <a:rPr lang="en-US" sz="1800">
                <a:solidFill>
                  <a:schemeClr val="dk1"/>
                </a:solidFill>
              </a:rPr>
              <a:t>Auto-Exits can also be a great tool for Street Outreach projects to keep track of when clients “go missing.”</a:t>
            </a:r>
            <a:endParaRPr sz="1800">
              <a:solidFill>
                <a:schemeClr val="dk1"/>
              </a:solidFill>
            </a:endParaRPr>
          </a:p>
          <a:p>
            <a:pPr indent="-330200" lvl="0" marL="457200" rtl="0" algn="l">
              <a:lnSpc>
                <a:spcPct val="95000"/>
              </a:lnSpc>
              <a:spcBef>
                <a:spcPts val="1000"/>
              </a:spcBef>
              <a:spcAft>
                <a:spcPts val="0"/>
              </a:spcAft>
              <a:buSzPts val="1600"/>
              <a:buChar char="●"/>
            </a:pPr>
            <a:r>
              <a:rPr lang="en-US" sz="1800">
                <a:solidFill>
                  <a:schemeClr val="dk1"/>
                </a:solidFill>
              </a:rPr>
              <a:t>The Auto-Exit feature is </a:t>
            </a:r>
            <a:r>
              <a:rPr b="1" lang="en-US" sz="1800">
                <a:solidFill>
                  <a:schemeClr val="dk1"/>
                </a:solidFill>
              </a:rPr>
              <a:t>not meant to replace the exercise of exiting clients when they are no longer being served.</a:t>
            </a:r>
            <a:endParaRPr b="1" sz="1800">
              <a:solidFill>
                <a:schemeClr val="dk1"/>
              </a:solidFill>
            </a:endParaRPr>
          </a:p>
          <a:p>
            <a:pPr indent="-330200" lvl="1" marL="914400" rtl="0" algn="l">
              <a:lnSpc>
                <a:spcPct val="90000"/>
              </a:lnSpc>
              <a:spcBef>
                <a:spcPts val="1000"/>
              </a:spcBef>
              <a:spcAft>
                <a:spcPts val="0"/>
              </a:spcAft>
              <a:buSzPts val="1600"/>
              <a:buChar char="○"/>
            </a:pPr>
            <a:r>
              <a:rPr lang="en-US" sz="1600">
                <a:solidFill>
                  <a:srgbClr val="262626"/>
                </a:solidFill>
              </a:rPr>
              <a:t>The best practice is to exit clients when they are no longer being served.  Let the Auto-Exit feature notify you when clients have not received qualifying services in X days so that you can exit them accordingly.  </a:t>
            </a:r>
            <a:r>
              <a:rPr b="1" lang="en-US" sz="1600">
                <a:solidFill>
                  <a:srgbClr val="262626"/>
                </a:solidFill>
              </a:rPr>
              <a:t>The Auto-Exit should be the last resort to exit the client.</a:t>
            </a:r>
            <a:endParaRPr b="1" sz="1600">
              <a:solidFill>
                <a:srgbClr val="262626"/>
              </a:solidFill>
            </a:endParaRPr>
          </a:p>
          <a:p>
            <a:pPr indent="-330200" lvl="0" marL="457200" rtl="0" algn="l">
              <a:lnSpc>
                <a:spcPct val="95000"/>
              </a:lnSpc>
              <a:spcBef>
                <a:spcPts val="1000"/>
              </a:spcBef>
              <a:spcAft>
                <a:spcPts val="200"/>
              </a:spcAft>
              <a:buSzPts val="1600"/>
              <a:buChar char="●"/>
            </a:pPr>
            <a:r>
              <a:rPr lang="en-US" sz="1800">
                <a:solidFill>
                  <a:schemeClr val="dk1"/>
                </a:solidFill>
              </a:rPr>
              <a:t>Auto-Exits will lower your data quality score if you let too many clients reach Auto-Exit status.</a:t>
            </a:r>
            <a:endParaRPr sz="1600"/>
          </a:p>
        </p:txBody>
      </p:sp>
      <p:pic>
        <p:nvPicPr>
          <p:cNvPr id="284" name="Google Shape;284;p39"/>
          <p:cNvPicPr preferRelativeResize="0"/>
          <p:nvPr/>
        </p:nvPicPr>
        <p:blipFill>
          <a:blip r:embed="rId3">
            <a:alphaModFix/>
          </a:blip>
          <a:stretch>
            <a:fillRect/>
          </a:stretch>
        </p:blipFill>
        <p:spPr>
          <a:xfrm>
            <a:off x="6922300" y="5333350"/>
            <a:ext cx="1324851" cy="1314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88" name="Shape 288"/>
        <p:cNvGrpSpPr/>
        <p:nvPr/>
      </p:nvGrpSpPr>
      <p:grpSpPr>
        <a:xfrm>
          <a:off x="0" y="0"/>
          <a:ext cx="0" cy="0"/>
          <a:chOff x="0" y="0"/>
          <a:chExt cx="0" cy="0"/>
        </a:xfrm>
      </p:grpSpPr>
      <p:sp>
        <p:nvSpPr>
          <p:cNvPr id="289" name="Google Shape;289;p40"/>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US" sz="3600">
                <a:solidFill>
                  <a:schemeClr val="dk2"/>
                </a:solidFill>
              </a:rPr>
              <a:t>APR/CAPER Deep Dive Content - How to Read the Report</a:t>
            </a:r>
            <a:endParaRPr/>
          </a:p>
        </p:txBody>
      </p:sp>
      <p:sp>
        <p:nvSpPr>
          <p:cNvPr id="290" name="Google Shape;290;p40"/>
          <p:cNvSpPr txBox="1"/>
          <p:nvPr>
            <p:ph idx="1" type="body"/>
          </p:nvPr>
        </p:nvSpPr>
        <p:spPr>
          <a:xfrm>
            <a:off x="311700" y="1536633"/>
            <a:ext cx="8520600" cy="4555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41"/>
          <p:cNvSpPr txBox="1"/>
          <p:nvPr>
            <p:ph idx="1" type="body"/>
          </p:nvPr>
        </p:nvSpPr>
        <p:spPr>
          <a:xfrm>
            <a:off x="6794700" y="6375300"/>
            <a:ext cx="2413500" cy="482700"/>
          </a:xfrm>
          <a:prstGeom prst="rect">
            <a:avLst/>
          </a:prstGeom>
        </p:spPr>
        <p:txBody>
          <a:bodyPr anchorCtr="0" anchor="t" bIns="91425" lIns="91425" spcFirstLastPara="1" rIns="91425" wrap="square" tIns="91425">
            <a:noAutofit/>
          </a:bodyPr>
          <a:lstStyle/>
          <a:p>
            <a:pPr indent="0" lvl="0" marL="457200" rtl="0" algn="r">
              <a:lnSpc>
                <a:spcPct val="95000"/>
              </a:lnSpc>
              <a:spcBef>
                <a:spcPts val="0"/>
              </a:spcBef>
              <a:spcAft>
                <a:spcPts val="0"/>
              </a:spcAft>
              <a:buNone/>
            </a:pPr>
            <a:r>
              <a:rPr lang="en-US" sz="1500">
                <a:solidFill>
                  <a:srgbClr val="002060"/>
                </a:solidFill>
              </a:rPr>
              <a:t>Referral Form: </a:t>
            </a:r>
            <a:r>
              <a:rPr lang="en-US" sz="1000" u="sng">
                <a:solidFill>
                  <a:schemeClr val="hlink"/>
                </a:solidFill>
                <a:hlinkClick r:id="rId3"/>
              </a:rPr>
              <a:t>hmiscfl.org/referral-setup/</a:t>
            </a:r>
            <a:endParaRPr sz="1800">
              <a:solidFill>
                <a:srgbClr val="002060"/>
              </a:solidFill>
            </a:endParaRPr>
          </a:p>
          <a:p>
            <a:pPr indent="0" lvl="0" marL="0" rtl="0" algn="l">
              <a:lnSpc>
                <a:spcPct val="95000"/>
              </a:lnSpc>
              <a:spcBef>
                <a:spcPts val="1000"/>
              </a:spcBef>
              <a:spcAft>
                <a:spcPts val="0"/>
              </a:spcAft>
              <a:buNone/>
            </a:pPr>
            <a:r>
              <a:t/>
            </a:r>
            <a:endParaRPr sz="1900"/>
          </a:p>
          <a:p>
            <a:pPr indent="0" lvl="0" marL="0" rtl="0" algn="l">
              <a:lnSpc>
                <a:spcPct val="95000"/>
              </a:lnSpc>
              <a:spcBef>
                <a:spcPts val="1000"/>
              </a:spcBef>
              <a:spcAft>
                <a:spcPts val="1000"/>
              </a:spcAft>
              <a:buNone/>
            </a:pPr>
            <a:r>
              <a:t/>
            </a:r>
            <a:endParaRPr sz="1160"/>
          </a:p>
        </p:txBody>
      </p:sp>
      <p:pic>
        <p:nvPicPr>
          <p:cNvPr id="296" name="Google Shape;296;p41"/>
          <p:cNvPicPr preferRelativeResize="0"/>
          <p:nvPr/>
        </p:nvPicPr>
        <p:blipFill>
          <a:blip r:embed="rId4">
            <a:alphaModFix/>
          </a:blip>
          <a:stretch>
            <a:fillRect/>
          </a:stretch>
        </p:blipFill>
        <p:spPr>
          <a:xfrm>
            <a:off x="463325" y="0"/>
            <a:ext cx="6857999" cy="68579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2"/>
          <p:cNvSpPr txBox="1"/>
          <p:nvPr>
            <p:ph type="ctrTitle"/>
          </p:nvPr>
        </p:nvSpPr>
        <p:spPr>
          <a:xfrm>
            <a:off x="157725" y="59525"/>
            <a:ext cx="7772400" cy="147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HSN University </a:t>
            </a:r>
            <a:r>
              <a:rPr lang="en-US"/>
              <a:t>Training</a:t>
            </a:r>
            <a:endParaRPr/>
          </a:p>
        </p:txBody>
      </p:sp>
      <p:sp>
        <p:nvSpPr>
          <p:cNvPr id="302" name="Google Shape;302;p42"/>
          <p:cNvSpPr txBox="1"/>
          <p:nvPr>
            <p:ph idx="1" type="subTitle"/>
          </p:nvPr>
        </p:nvSpPr>
        <p:spPr>
          <a:xfrm>
            <a:off x="670700" y="1400175"/>
            <a:ext cx="8232900" cy="5386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US" sz="1600">
                <a:solidFill>
                  <a:srgbClr val="002060"/>
                </a:solidFill>
                <a:highlight>
                  <a:srgbClr val="FFFF00"/>
                </a:highlight>
                <a:latin typeface="Arial"/>
                <a:ea typeface="Arial"/>
                <a:cs typeface="Arial"/>
                <a:sym typeface="Arial"/>
              </a:rPr>
              <a:t>Reminder - when training requests are submitted to our team for New User training, the trainee is automatically assigned to the virtual course. This allows for your staff members to get through the training and into the live system more quickly vs waiting for the next available live training session (via Zoom).</a:t>
            </a:r>
            <a:endParaRPr sz="1600">
              <a:solidFill>
                <a:srgbClr val="002060"/>
              </a:solidFill>
              <a:latin typeface="Arial"/>
              <a:ea typeface="Arial"/>
              <a:cs typeface="Arial"/>
              <a:sym typeface="Arial"/>
            </a:endParaRPr>
          </a:p>
          <a:p>
            <a:pPr indent="0" lvl="0" marL="0" rtl="0" algn="l">
              <a:lnSpc>
                <a:spcPct val="100000"/>
              </a:lnSpc>
              <a:spcBef>
                <a:spcPts val="1000"/>
              </a:spcBef>
              <a:spcAft>
                <a:spcPts val="0"/>
              </a:spcAft>
              <a:buNone/>
            </a:pPr>
            <a:r>
              <a:rPr b="1" lang="en-US" sz="1600">
                <a:solidFill>
                  <a:srgbClr val="002060"/>
                </a:solidFill>
                <a:latin typeface="Arial"/>
                <a:ea typeface="Arial"/>
                <a:cs typeface="Arial"/>
                <a:sym typeface="Arial"/>
              </a:rPr>
              <a:t>HMIS 101 Course Requirements include:</a:t>
            </a:r>
            <a:endParaRPr b="1" sz="1600">
              <a:solidFill>
                <a:srgbClr val="002060"/>
              </a:solidFill>
              <a:latin typeface="Arial"/>
              <a:ea typeface="Arial"/>
              <a:cs typeface="Arial"/>
              <a:sym typeface="Arial"/>
            </a:endParaRPr>
          </a:p>
          <a:p>
            <a:pPr indent="-330200" lvl="1" marL="1371600" rtl="0" algn="l">
              <a:lnSpc>
                <a:spcPct val="100000"/>
              </a:lnSpc>
              <a:spcBef>
                <a:spcPts val="1000"/>
              </a:spcBef>
              <a:spcAft>
                <a:spcPts val="0"/>
              </a:spcAft>
              <a:buClr>
                <a:srgbClr val="002060"/>
              </a:buClr>
              <a:buSzPts val="1600"/>
              <a:buFont typeface="Arial"/>
              <a:buChar char="○"/>
            </a:pPr>
            <a:r>
              <a:rPr lang="en-US" sz="1600">
                <a:solidFill>
                  <a:srgbClr val="002060"/>
                </a:solidFill>
                <a:latin typeface="Arial"/>
                <a:ea typeface="Arial"/>
                <a:cs typeface="Arial"/>
                <a:sym typeface="Arial"/>
              </a:rPr>
              <a:t>Completion of all required course modules; </a:t>
            </a:r>
            <a:endParaRPr sz="1600">
              <a:solidFill>
                <a:srgbClr val="002060"/>
              </a:solidFill>
              <a:latin typeface="Arial"/>
              <a:ea typeface="Arial"/>
              <a:cs typeface="Arial"/>
              <a:sym typeface="Arial"/>
            </a:endParaRPr>
          </a:p>
          <a:p>
            <a:pPr indent="-330200" lvl="1" marL="1371600" rtl="0" algn="l">
              <a:lnSpc>
                <a:spcPct val="100000"/>
              </a:lnSpc>
              <a:spcBef>
                <a:spcPts val="0"/>
              </a:spcBef>
              <a:spcAft>
                <a:spcPts val="0"/>
              </a:spcAft>
              <a:buClr>
                <a:srgbClr val="002060"/>
              </a:buClr>
              <a:buSzPts val="1600"/>
              <a:buFont typeface="Arial"/>
              <a:buChar char="○"/>
            </a:pPr>
            <a:r>
              <a:rPr lang="en-US" sz="1600">
                <a:solidFill>
                  <a:srgbClr val="002060"/>
                </a:solidFill>
                <a:latin typeface="Arial"/>
                <a:ea typeface="Arial"/>
                <a:cs typeface="Arial"/>
                <a:sym typeface="Arial"/>
              </a:rPr>
              <a:t>Demonstrate knowledge in the practical portion of the training by completing required tasks/workflows in the HMIS training site;</a:t>
            </a:r>
            <a:endParaRPr sz="1600">
              <a:solidFill>
                <a:srgbClr val="002060"/>
              </a:solidFill>
              <a:latin typeface="Arial"/>
              <a:ea typeface="Arial"/>
              <a:cs typeface="Arial"/>
              <a:sym typeface="Arial"/>
            </a:endParaRPr>
          </a:p>
          <a:p>
            <a:pPr indent="-330200" lvl="1" marL="1371600" rtl="0" algn="l">
              <a:lnSpc>
                <a:spcPct val="100000"/>
              </a:lnSpc>
              <a:spcBef>
                <a:spcPts val="0"/>
              </a:spcBef>
              <a:spcAft>
                <a:spcPts val="0"/>
              </a:spcAft>
              <a:buClr>
                <a:srgbClr val="002060"/>
              </a:buClr>
              <a:buSzPts val="1600"/>
              <a:buFont typeface="Arial"/>
              <a:buChar char="○"/>
            </a:pPr>
            <a:r>
              <a:rPr lang="en-US" sz="1600">
                <a:solidFill>
                  <a:srgbClr val="002060"/>
                </a:solidFill>
                <a:latin typeface="Arial"/>
                <a:ea typeface="Arial"/>
                <a:cs typeface="Arial"/>
                <a:sym typeface="Arial"/>
              </a:rPr>
              <a:t>Review, sign and submit the HMIS User Agreement</a:t>
            </a:r>
            <a:endParaRPr b="1" sz="1900">
              <a:solidFill>
                <a:srgbClr val="002060"/>
              </a:solidFill>
              <a:latin typeface="Arial"/>
              <a:ea typeface="Arial"/>
              <a:cs typeface="Arial"/>
              <a:sym typeface="Arial"/>
            </a:endParaRPr>
          </a:p>
          <a:p>
            <a:pPr indent="0" lvl="0" marL="0" marR="0" rtl="0" algn="ctr">
              <a:lnSpc>
                <a:spcPct val="150000"/>
              </a:lnSpc>
              <a:spcBef>
                <a:spcPts val="1000"/>
              </a:spcBef>
              <a:spcAft>
                <a:spcPts val="0"/>
              </a:spcAft>
              <a:buNone/>
            </a:pPr>
            <a:r>
              <a:rPr b="1" i="1" lang="en-US" sz="1900">
                <a:solidFill>
                  <a:srgbClr val="002060"/>
                </a:solidFill>
                <a:latin typeface="Arial"/>
                <a:ea typeface="Arial"/>
                <a:cs typeface="Arial"/>
                <a:sym typeface="Arial"/>
              </a:rPr>
              <a:t>Other courses available in HSN University at this time include:</a:t>
            </a:r>
            <a:endParaRPr b="1" i="1" sz="1900">
              <a:solidFill>
                <a:srgbClr val="002060"/>
              </a:solidFill>
              <a:latin typeface="Arial"/>
              <a:ea typeface="Arial"/>
              <a:cs typeface="Arial"/>
              <a:sym typeface="Arial"/>
            </a:endParaRPr>
          </a:p>
          <a:p>
            <a:pPr indent="0" lvl="0" marL="0" marR="0" rtl="0" algn="l">
              <a:lnSpc>
                <a:spcPct val="150000"/>
              </a:lnSpc>
              <a:spcBef>
                <a:spcPts val="0"/>
              </a:spcBef>
              <a:spcAft>
                <a:spcPts val="0"/>
              </a:spcAft>
              <a:buNone/>
            </a:pPr>
            <a:r>
              <a:rPr lang="en-US" sz="1600">
                <a:solidFill>
                  <a:srgbClr val="002060"/>
                </a:solidFill>
                <a:latin typeface="Arial"/>
                <a:ea typeface="Arial"/>
                <a:cs typeface="Arial"/>
                <a:sym typeface="Arial"/>
              </a:rPr>
              <a:t>HMIS 101: Refresher</a:t>
            </a:r>
            <a:endParaRPr sz="1600">
              <a:solidFill>
                <a:srgbClr val="002060"/>
              </a:solidFill>
              <a:latin typeface="Arial"/>
              <a:ea typeface="Arial"/>
              <a:cs typeface="Arial"/>
              <a:sym typeface="Arial"/>
            </a:endParaRPr>
          </a:p>
          <a:p>
            <a:pPr indent="0" lvl="0" marL="0" marR="0" rtl="0" algn="l">
              <a:lnSpc>
                <a:spcPct val="150000"/>
              </a:lnSpc>
              <a:spcBef>
                <a:spcPts val="0"/>
              </a:spcBef>
              <a:spcAft>
                <a:spcPts val="0"/>
              </a:spcAft>
              <a:buNone/>
            </a:pPr>
            <a:r>
              <a:rPr lang="en-US" sz="1600">
                <a:solidFill>
                  <a:srgbClr val="002060"/>
                </a:solidFill>
                <a:latin typeface="Arial"/>
                <a:ea typeface="Arial"/>
                <a:cs typeface="Arial"/>
                <a:sym typeface="Arial"/>
              </a:rPr>
              <a:t>HMIS 102: SSVF</a:t>
            </a:r>
            <a:endParaRPr sz="2200">
              <a:solidFill>
                <a:srgbClr val="002060"/>
              </a:solidFill>
              <a:latin typeface="Arial"/>
              <a:ea typeface="Arial"/>
              <a:cs typeface="Arial"/>
              <a:sym typeface="Arial"/>
            </a:endParaRPr>
          </a:p>
          <a:p>
            <a:pPr indent="0" lvl="0" marL="0" marR="0" rtl="0" algn="l">
              <a:lnSpc>
                <a:spcPct val="150000"/>
              </a:lnSpc>
              <a:spcBef>
                <a:spcPts val="0"/>
              </a:spcBef>
              <a:spcAft>
                <a:spcPts val="0"/>
              </a:spcAft>
              <a:buNone/>
            </a:pPr>
            <a:r>
              <a:t/>
            </a:r>
            <a:endParaRPr b="1" sz="900">
              <a:solidFill>
                <a:srgbClr val="002060"/>
              </a:solidFill>
              <a:latin typeface="Arial"/>
              <a:ea typeface="Arial"/>
              <a:cs typeface="Arial"/>
              <a:sym typeface="Arial"/>
            </a:endParaRPr>
          </a:p>
          <a:p>
            <a:pPr indent="0" lvl="0" marL="0" rtl="0" algn="l">
              <a:lnSpc>
                <a:spcPct val="150000"/>
              </a:lnSpc>
              <a:spcBef>
                <a:spcPts val="0"/>
              </a:spcBef>
              <a:spcAft>
                <a:spcPts val="0"/>
              </a:spcAft>
              <a:buNone/>
            </a:pPr>
            <a:r>
              <a:rPr b="1" lang="en-US" sz="1900">
                <a:solidFill>
                  <a:srgbClr val="FF0000"/>
                </a:solidFill>
                <a:latin typeface="Arial"/>
                <a:ea typeface="Arial"/>
                <a:cs typeface="Arial"/>
                <a:sym typeface="Arial"/>
              </a:rPr>
              <a:t>New Course Available:</a:t>
            </a:r>
            <a:r>
              <a:rPr b="1" lang="en-US" sz="1900">
                <a:solidFill>
                  <a:srgbClr val="002060"/>
                </a:solidFill>
                <a:latin typeface="Arial"/>
                <a:ea typeface="Arial"/>
                <a:cs typeface="Arial"/>
                <a:sym typeface="Arial"/>
              </a:rPr>
              <a:t> </a:t>
            </a:r>
            <a:r>
              <a:rPr lang="en-US" sz="1900">
                <a:solidFill>
                  <a:schemeClr val="dk1"/>
                </a:solidFill>
                <a:latin typeface="Arial"/>
                <a:ea typeface="Arial"/>
                <a:cs typeface="Arial"/>
                <a:sym typeface="Arial"/>
              </a:rPr>
              <a:t>HMIS Agency Liaison Orientation</a:t>
            </a:r>
            <a:endParaRPr sz="1900">
              <a:solidFill>
                <a:schemeClr val="dk1"/>
              </a:solidFill>
              <a:latin typeface="Arial"/>
              <a:ea typeface="Arial"/>
              <a:cs typeface="Arial"/>
              <a:sym typeface="Arial"/>
            </a:endParaRPr>
          </a:p>
          <a:p>
            <a:pPr indent="0" lvl="0" marL="0" rtl="0" algn="l">
              <a:lnSpc>
                <a:spcPct val="150000"/>
              </a:lnSpc>
              <a:spcBef>
                <a:spcPts val="0"/>
              </a:spcBef>
              <a:spcAft>
                <a:spcPts val="0"/>
              </a:spcAft>
              <a:buNone/>
            </a:pPr>
            <a:r>
              <a:rPr b="1" lang="en-US" sz="1900">
                <a:solidFill>
                  <a:srgbClr val="002060"/>
                </a:solidFill>
                <a:latin typeface="Arial"/>
                <a:ea typeface="Arial"/>
                <a:cs typeface="Arial"/>
                <a:sym typeface="Arial"/>
              </a:rPr>
              <a:t>Upcoming Virtual Courses:</a:t>
            </a:r>
            <a:r>
              <a:rPr lang="en-US" sz="1900">
                <a:solidFill>
                  <a:srgbClr val="002060"/>
                </a:solidFill>
                <a:latin typeface="Arial"/>
                <a:ea typeface="Arial"/>
                <a:cs typeface="Arial"/>
                <a:sym typeface="Arial"/>
              </a:rPr>
              <a:t> HMIS 102: Street Outreach &amp; PATH</a:t>
            </a:r>
            <a:endParaRPr b="1" sz="1900">
              <a:solidFill>
                <a:srgbClr val="00206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type="title"/>
          </p:nvPr>
        </p:nvSpPr>
        <p:spPr>
          <a:xfrm>
            <a:off x="0" y="0"/>
            <a:ext cx="8229600" cy="929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959"/>
              <a:buFont typeface="Calibri"/>
              <a:buNone/>
            </a:pPr>
            <a:r>
              <a:rPr b="1" lang="en-US" sz="3600">
                <a:solidFill>
                  <a:srgbClr val="002060"/>
                </a:solidFill>
                <a:latin typeface="Cabin"/>
                <a:ea typeface="Cabin"/>
                <a:cs typeface="Cabin"/>
                <a:sym typeface="Cabin"/>
              </a:rPr>
              <a:t>HMIS Advisory Committee</a:t>
            </a:r>
            <a:endParaRPr b="1" sz="3600">
              <a:solidFill>
                <a:srgbClr val="002060"/>
              </a:solidFill>
              <a:latin typeface="Cabin"/>
              <a:ea typeface="Cabin"/>
              <a:cs typeface="Cabin"/>
              <a:sym typeface="Cabin"/>
            </a:endParaRPr>
          </a:p>
        </p:txBody>
      </p:sp>
      <p:graphicFrame>
        <p:nvGraphicFramePr>
          <p:cNvPr id="80" name="Google Shape;80;p16"/>
          <p:cNvGraphicFramePr/>
          <p:nvPr/>
        </p:nvGraphicFramePr>
        <p:xfrm>
          <a:off x="680363" y="1234550"/>
          <a:ext cx="3000000" cy="3000000"/>
        </p:xfrm>
        <a:graphic>
          <a:graphicData uri="http://schemas.openxmlformats.org/drawingml/2006/table">
            <a:tbl>
              <a:tblPr>
                <a:noFill/>
                <a:tableStyleId>{D96E2335-9DC8-47C4-BF33-03CBA0AB295A}</a:tableStyleId>
              </a:tblPr>
              <a:tblGrid>
                <a:gridCol w="2461800"/>
                <a:gridCol w="5445175"/>
              </a:tblGrid>
              <a:tr h="457175">
                <a:tc>
                  <a:txBody>
                    <a:bodyPr/>
                    <a:lstStyle/>
                    <a:p>
                      <a:pPr indent="0" lvl="0" marL="0" rtl="0" algn="ctr">
                        <a:spcBef>
                          <a:spcPts val="0"/>
                        </a:spcBef>
                        <a:spcAft>
                          <a:spcPts val="0"/>
                        </a:spcAft>
                        <a:buNone/>
                      </a:pPr>
                      <a:r>
                        <a:rPr b="1" lang="en-US" sz="1800">
                          <a:solidFill>
                            <a:srgbClr val="E36C09"/>
                          </a:solidFill>
                        </a:rPr>
                        <a:t>Chair</a:t>
                      </a:r>
                      <a:endParaRPr b="1" sz="1800">
                        <a:solidFill>
                          <a:srgbClr val="E36C09"/>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800">
                          <a:solidFill>
                            <a:schemeClr val="dk1"/>
                          </a:solidFill>
                        </a:rPr>
                        <a:t>Brad Sefter | Health Care Center for the Homeless</a:t>
                      </a:r>
                      <a:endParaRPr sz="1800"/>
                    </a:p>
                  </a:txBody>
                  <a:tcPr marT="91425" marB="91425" marR="91425" marL="91425"/>
                </a:tc>
              </a:tr>
              <a:tr h="457175">
                <a:tc>
                  <a:txBody>
                    <a:bodyPr/>
                    <a:lstStyle/>
                    <a:p>
                      <a:pPr indent="0" lvl="0" marL="0" rtl="0" algn="ctr">
                        <a:spcBef>
                          <a:spcPts val="0"/>
                        </a:spcBef>
                        <a:spcAft>
                          <a:spcPts val="0"/>
                        </a:spcAft>
                        <a:buNone/>
                      </a:pPr>
                      <a:r>
                        <a:rPr b="1" lang="en-US" sz="1800">
                          <a:solidFill>
                            <a:srgbClr val="E36C09"/>
                          </a:solidFill>
                        </a:rPr>
                        <a:t>Vice Chair</a:t>
                      </a:r>
                      <a:endParaRPr b="1" sz="1800">
                        <a:solidFill>
                          <a:srgbClr val="E36C09"/>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800">
                          <a:solidFill>
                            <a:schemeClr val="dk1"/>
                          </a:solidFill>
                        </a:rPr>
                        <a:t>Danielle Landaal | IDignity</a:t>
                      </a:r>
                      <a:endParaRPr sz="1800">
                        <a:solidFill>
                          <a:schemeClr val="dk2"/>
                        </a:solidFill>
                      </a:endParaRPr>
                    </a:p>
                  </a:txBody>
                  <a:tcPr marT="91425" marB="91425" marR="91425" marL="91425"/>
                </a:tc>
              </a:tr>
              <a:tr h="457175">
                <a:tc>
                  <a:txBody>
                    <a:bodyPr/>
                    <a:lstStyle/>
                    <a:p>
                      <a:pPr indent="0" lvl="0" marL="0" rtl="0" algn="ctr">
                        <a:spcBef>
                          <a:spcPts val="0"/>
                        </a:spcBef>
                        <a:spcAft>
                          <a:spcPts val="0"/>
                        </a:spcAft>
                        <a:buNone/>
                      </a:pPr>
                      <a:r>
                        <a:rPr b="1" lang="en-US" sz="1800">
                          <a:solidFill>
                            <a:srgbClr val="E36C09"/>
                          </a:solidFill>
                        </a:rPr>
                        <a:t>Secretary/Recorder</a:t>
                      </a:r>
                      <a:endParaRPr b="1" sz="1800">
                        <a:solidFill>
                          <a:srgbClr val="E36C09"/>
                        </a:solidFill>
                      </a:endParaRPr>
                    </a:p>
                  </a:txBody>
                  <a:tcPr marT="91425" marB="91425" marR="91425" marL="91425"/>
                </a:tc>
                <a:tc>
                  <a:txBody>
                    <a:bodyPr/>
                    <a:lstStyle/>
                    <a:p>
                      <a:pPr indent="0" lvl="0" marL="0" rtl="0" algn="l">
                        <a:spcBef>
                          <a:spcPts val="0"/>
                        </a:spcBef>
                        <a:spcAft>
                          <a:spcPts val="0"/>
                        </a:spcAft>
                        <a:buNone/>
                      </a:pPr>
                      <a:r>
                        <a:t/>
                      </a:r>
                      <a:endParaRPr sz="1800">
                        <a:solidFill>
                          <a:schemeClr val="dk2"/>
                        </a:solidFill>
                      </a:endParaRPr>
                    </a:p>
                  </a:txBody>
                  <a:tcPr marT="91425" marB="91425" marR="91425" marL="91425"/>
                </a:tc>
              </a:tr>
              <a:tr h="457175">
                <a:tc>
                  <a:txBody>
                    <a:bodyPr/>
                    <a:lstStyle/>
                    <a:p>
                      <a:pPr indent="0" lvl="0" marL="0" rtl="0" algn="ctr">
                        <a:spcBef>
                          <a:spcPts val="0"/>
                        </a:spcBef>
                        <a:spcAft>
                          <a:spcPts val="0"/>
                        </a:spcAft>
                        <a:buNone/>
                      </a:pPr>
                      <a:r>
                        <a:rPr b="1" lang="en-US" sz="1800">
                          <a:solidFill>
                            <a:srgbClr val="E36C09"/>
                          </a:solidFill>
                        </a:rPr>
                        <a:t>Voting Member</a:t>
                      </a:r>
                      <a:endParaRPr b="1" sz="1800">
                        <a:solidFill>
                          <a:srgbClr val="E36C09"/>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800">
                          <a:solidFill>
                            <a:schemeClr val="dk1"/>
                          </a:solidFill>
                        </a:rPr>
                        <a:t>Tracy Dale</a:t>
                      </a:r>
                      <a:r>
                        <a:rPr lang="en-US" sz="1800">
                          <a:solidFill>
                            <a:schemeClr val="dk1"/>
                          </a:solidFill>
                        </a:rPr>
                        <a:t> | Catholic Charities</a:t>
                      </a:r>
                      <a:endParaRPr sz="1800"/>
                    </a:p>
                  </a:txBody>
                  <a:tcPr marT="91425" marB="91425" marR="91425" marL="91425"/>
                </a:tc>
              </a:tr>
              <a:tr h="454400">
                <a:tc>
                  <a:txBody>
                    <a:bodyPr/>
                    <a:lstStyle/>
                    <a:p>
                      <a:pPr indent="0" lvl="0" marL="0" rtl="0" algn="ctr">
                        <a:spcBef>
                          <a:spcPts val="0"/>
                        </a:spcBef>
                        <a:spcAft>
                          <a:spcPts val="0"/>
                        </a:spcAft>
                        <a:buNone/>
                      </a:pPr>
                      <a:r>
                        <a:rPr b="1" lang="en-US" sz="1800">
                          <a:solidFill>
                            <a:srgbClr val="E36C09"/>
                          </a:solidFill>
                        </a:rPr>
                        <a:t>Voting Member</a:t>
                      </a:r>
                      <a:endParaRPr b="1" sz="1800">
                        <a:solidFill>
                          <a:srgbClr val="E36C09"/>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800">
                          <a:solidFill>
                            <a:schemeClr val="dk1"/>
                          </a:solidFill>
                        </a:rPr>
                        <a:t>Corey Berg</a:t>
                      </a:r>
                      <a:r>
                        <a:rPr lang="en-US" sz="1800">
                          <a:solidFill>
                            <a:schemeClr val="dk1"/>
                          </a:solidFill>
                        </a:rPr>
                        <a:t> | Family Promise of Greater Orlando</a:t>
                      </a:r>
                      <a:endParaRPr sz="1800"/>
                    </a:p>
                  </a:txBody>
                  <a:tcPr marT="91425" marB="91425" marR="91425" marL="91425"/>
                </a:tc>
              </a:tr>
              <a:tr h="457175">
                <a:tc>
                  <a:txBody>
                    <a:bodyPr/>
                    <a:lstStyle/>
                    <a:p>
                      <a:pPr indent="0" lvl="0" marL="0" rtl="0" algn="ctr">
                        <a:spcBef>
                          <a:spcPts val="0"/>
                        </a:spcBef>
                        <a:spcAft>
                          <a:spcPts val="0"/>
                        </a:spcAft>
                        <a:buNone/>
                      </a:pPr>
                      <a:r>
                        <a:rPr b="1" lang="en-US" sz="1800">
                          <a:solidFill>
                            <a:srgbClr val="E36C09"/>
                          </a:solidFill>
                        </a:rPr>
                        <a:t>Voting Member</a:t>
                      </a:r>
                      <a:endParaRPr b="1" sz="1800">
                        <a:solidFill>
                          <a:srgbClr val="E36C09"/>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800">
                          <a:solidFill>
                            <a:schemeClr val="dk1"/>
                          </a:solidFill>
                        </a:rPr>
                        <a:t>Keisha Thomas | The Sharing Center</a:t>
                      </a:r>
                      <a:endParaRPr sz="1800">
                        <a:solidFill>
                          <a:schemeClr val="dk1"/>
                        </a:solidFill>
                      </a:endParaRPr>
                    </a:p>
                  </a:txBody>
                  <a:tcPr marT="91425" marB="91425" marR="91425" marL="91425"/>
                </a:tc>
              </a:tr>
              <a:tr h="457175">
                <a:tc>
                  <a:txBody>
                    <a:bodyPr/>
                    <a:lstStyle/>
                    <a:p>
                      <a:pPr indent="0" lvl="0" marL="0" rtl="0" algn="ctr">
                        <a:spcBef>
                          <a:spcPts val="0"/>
                        </a:spcBef>
                        <a:spcAft>
                          <a:spcPts val="0"/>
                        </a:spcAft>
                        <a:buNone/>
                      </a:pPr>
                      <a:r>
                        <a:rPr b="1" lang="en-US" sz="1800">
                          <a:solidFill>
                            <a:srgbClr val="E36C09"/>
                          </a:solidFill>
                        </a:rPr>
                        <a:t>Voting Member</a:t>
                      </a:r>
                      <a:endParaRPr b="1" sz="1800">
                        <a:solidFill>
                          <a:srgbClr val="E36C09"/>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1800">
                          <a:solidFill>
                            <a:schemeClr val="dk1"/>
                          </a:solidFill>
                        </a:rPr>
                        <a:t>Deborah</a:t>
                      </a:r>
                      <a:r>
                        <a:rPr lang="en-US" sz="1800">
                          <a:solidFill>
                            <a:schemeClr val="dk1"/>
                          </a:solidFill>
                        </a:rPr>
                        <a:t> Del Moral | The Sharing Center</a:t>
                      </a:r>
                      <a:endParaRPr sz="1800">
                        <a:solidFill>
                          <a:schemeClr val="dk1"/>
                        </a:solidFill>
                      </a:endParaRPr>
                    </a:p>
                  </a:txBody>
                  <a:tcPr marT="91425" marB="91425" marR="91425" marL="91425"/>
                </a:tc>
              </a:tr>
              <a:tr h="457175">
                <a:tc>
                  <a:txBody>
                    <a:bodyPr/>
                    <a:lstStyle/>
                    <a:p>
                      <a:pPr indent="0" lvl="0" marL="0" rtl="0" algn="ctr">
                        <a:spcBef>
                          <a:spcPts val="0"/>
                        </a:spcBef>
                        <a:spcAft>
                          <a:spcPts val="0"/>
                        </a:spcAft>
                        <a:buNone/>
                      </a:pPr>
                      <a:r>
                        <a:rPr b="1" lang="en-US" sz="1800">
                          <a:solidFill>
                            <a:srgbClr val="E36C09"/>
                          </a:solidFill>
                        </a:rPr>
                        <a:t>Voting Member</a:t>
                      </a:r>
                      <a:endParaRPr b="1" sz="1800">
                        <a:solidFill>
                          <a:srgbClr val="E36C09"/>
                        </a:solidFill>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t/>
                      </a:r>
                      <a:endParaRPr sz="1800">
                        <a:solidFill>
                          <a:schemeClr val="dk1"/>
                        </a:solidFill>
                      </a:endParaRPr>
                    </a:p>
                  </a:txBody>
                  <a:tcPr marT="91425" marB="91425" marR="91425" marL="91425"/>
                </a:tc>
              </a:tr>
              <a:tr h="457175">
                <a:tc>
                  <a:txBody>
                    <a:bodyPr/>
                    <a:lstStyle/>
                    <a:p>
                      <a:pPr indent="0" lvl="0" marL="0" rtl="0" algn="ctr">
                        <a:spcBef>
                          <a:spcPts val="0"/>
                        </a:spcBef>
                        <a:spcAft>
                          <a:spcPts val="0"/>
                        </a:spcAft>
                        <a:buNone/>
                      </a:pPr>
                      <a:r>
                        <a:rPr b="1" lang="en-US" sz="1800">
                          <a:solidFill>
                            <a:srgbClr val="E36C09"/>
                          </a:solidFill>
                        </a:rPr>
                        <a:t>HMIS Team Liaison</a:t>
                      </a:r>
                      <a:endParaRPr b="1" sz="1800">
                        <a:solidFill>
                          <a:srgbClr val="E36C09"/>
                        </a:solidFill>
                      </a:endParaRPr>
                    </a:p>
                  </a:txBody>
                  <a:tcPr marT="91425" marB="91425" marR="91425" marL="91425"/>
                </a:tc>
                <a:tc>
                  <a:txBody>
                    <a:bodyPr/>
                    <a:lstStyle/>
                    <a:p>
                      <a:pPr indent="0" lvl="0" marL="0" rtl="0" algn="l">
                        <a:spcBef>
                          <a:spcPts val="0"/>
                        </a:spcBef>
                        <a:spcAft>
                          <a:spcPts val="0"/>
                        </a:spcAft>
                        <a:buNone/>
                      </a:pPr>
                      <a:r>
                        <a:rPr lang="en-US" sz="1800"/>
                        <a:t>Brittney Behr | HSN - HMIS Project Coordinator</a:t>
                      </a:r>
                      <a:endParaRPr sz="1800"/>
                    </a:p>
                  </a:txBody>
                  <a:tcPr marT="91425" marB="91425" marR="91425" marL="91425"/>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3"/>
          <p:cNvSpPr txBox="1"/>
          <p:nvPr>
            <p:ph type="title"/>
          </p:nvPr>
        </p:nvSpPr>
        <p:spPr>
          <a:xfrm>
            <a:off x="457200" y="0"/>
            <a:ext cx="8229600" cy="957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959"/>
              <a:buFont typeface="Calibri"/>
              <a:buNone/>
            </a:pPr>
            <a:r>
              <a:rPr b="1" lang="en-US" sz="3600">
                <a:solidFill>
                  <a:srgbClr val="002060"/>
                </a:solidFill>
                <a:latin typeface="Cabin"/>
                <a:ea typeface="Cabin"/>
                <a:cs typeface="Cabin"/>
                <a:sym typeface="Cabin"/>
              </a:rPr>
              <a:t>HMIS Training &amp; Support</a:t>
            </a:r>
            <a:endParaRPr b="1" sz="3600"/>
          </a:p>
        </p:txBody>
      </p:sp>
      <p:sp>
        <p:nvSpPr>
          <p:cNvPr id="308" name="Google Shape;308;p43"/>
          <p:cNvSpPr txBox="1"/>
          <p:nvPr>
            <p:ph idx="1" type="body"/>
          </p:nvPr>
        </p:nvSpPr>
        <p:spPr>
          <a:xfrm>
            <a:off x="457200" y="595525"/>
            <a:ext cx="8229600" cy="5713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640"/>
              </a:spcBef>
              <a:spcAft>
                <a:spcPts val="0"/>
              </a:spcAft>
              <a:buNone/>
            </a:pPr>
            <a:r>
              <a:t/>
            </a:r>
            <a:endParaRPr b="1" sz="200"/>
          </a:p>
          <a:p>
            <a:pPr indent="0" lvl="0" marL="0" rtl="0" algn="l">
              <a:lnSpc>
                <a:spcPct val="115000"/>
              </a:lnSpc>
              <a:spcBef>
                <a:spcPts val="640"/>
              </a:spcBef>
              <a:spcAft>
                <a:spcPts val="0"/>
              </a:spcAft>
              <a:buNone/>
            </a:pPr>
            <a:r>
              <a:rPr b="1" lang="en-US" sz="1700">
                <a:solidFill>
                  <a:schemeClr val="dk1"/>
                </a:solidFill>
              </a:rPr>
              <a:t>Our r</a:t>
            </a:r>
            <a:r>
              <a:rPr b="1" lang="en-US" sz="1700">
                <a:solidFill>
                  <a:schemeClr val="dk1"/>
                </a:solidFill>
              </a:rPr>
              <a:t>outine monthly training calendar:</a:t>
            </a:r>
            <a:endParaRPr sz="1700">
              <a:solidFill>
                <a:schemeClr val="dk1"/>
              </a:solidFill>
            </a:endParaRPr>
          </a:p>
          <a:p>
            <a:pPr indent="0" lvl="0" marL="0" rtl="0" algn="l">
              <a:lnSpc>
                <a:spcPct val="115000"/>
              </a:lnSpc>
              <a:spcBef>
                <a:spcPts val="640"/>
              </a:spcBef>
              <a:spcAft>
                <a:spcPts val="0"/>
              </a:spcAft>
              <a:buNone/>
            </a:pPr>
            <a:r>
              <a:rPr lang="en-US" sz="1700">
                <a:solidFill>
                  <a:schemeClr val="dk1"/>
                </a:solidFill>
              </a:rPr>
              <a:t>1st &amp; 3rd Tuesday: HMIS 101 New User Training (9a - 2p)</a:t>
            </a:r>
            <a:endParaRPr b="1" i="1" sz="1700">
              <a:solidFill>
                <a:schemeClr val="dk1"/>
              </a:solidFill>
            </a:endParaRPr>
          </a:p>
          <a:p>
            <a:pPr indent="0" lvl="0" marL="0" rtl="0" algn="l">
              <a:lnSpc>
                <a:spcPct val="115000"/>
              </a:lnSpc>
              <a:spcBef>
                <a:spcPts val="640"/>
              </a:spcBef>
              <a:spcAft>
                <a:spcPts val="0"/>
              </a:spcAft>
              <a:buNone/>
            </a:pPr>
            <a:r>
              <a:rPr lang="en-US" sz="1700">
                <a:solidFill>
                  <a:schemeClr val="dk1"/>
                </a:solidFill>
              </a:rPr>
              <a:t>2nd &amp; 4th Wednesday: HMIS 101/102 Refreshers (2p - 4p)</a:t>
            </a:r>
            <a:endParaRPr sz="1700">
              <a:solidFill>
                <a:schemeClr val="dk1"/>
              </a:solidFill>
            </a:endParaRPr>
          </a:p>
          <a:p>
            <a:pPr indent="0" lvl="0" marL="0" rtl="0" algn="l">
              <a:lnSpc>
                <a:spcPct val="115000"/>
              </a:lnSpc>
              <a:spcBef>
                <a:spcPts val="640"/>
              </a:spcBef>
              <a:spcAft>
                <a:spcPts val="0"/>
              </a:spcAft>
              <a:buNone/>
            </a:pPr>
            <a:r>
              <a:rPr lang="en-US" sz="1700">
                <a:solidFill>
                  <a:schemeClr val="dk1"/>
                </a:solidFill>
              </a:rPr>
              <a:t>3rd Tuesday: ClientTrack Introduction to Reports Training</a:t>
            </a:r>
            <a:r>
              <a:rPr lang="en-US" sz="1700">
                <a:solidFill>
                  <a:schemeClr val="dk1"/>
                </a:solidFill>
              </a:rPr>
              <a:t> (3p - 4:</a:t>
            </a:r>
            <a:r>
              <a:rPr lang="en-US" sz="1700">
                <a:solidFill>
                  <a:schemeClr val="dk1"/>
                </a:solidFill>
              </a:rPr>
              <a:t>30p</a:t>
            </a:r>
            <a:r>
              <a:rPr lang="en-US" sz="1700">
                <a:solidFill>
                  <a:schemeClr val="dk1"/>
                </a:solidFill>
              </a:rPr>
              <a:t>)</a:t>
            </a:r>
            <a:endParaRPr sz="1700">
              <a:solidFill>
                <a:schemeClr val="dk1"/>
              </a:solidFill>
            </a:endParaRPr>
          </a:p>
          <a:p>
            <a:pPr indent="0" lvl="0" marL="0" rtl="0" algn="l">
              <a:lnSpc>
                <a:spcPct val="115000"/>
              </a:lnSpc>
              <a:spcBef>
                <a:spcPts val="640"/>
              </a:spcBef>
              <a:spcAft>
                <a:spcPts val="0"/>
              </a:spcAft>
              <a:buNone/>
            </a:pPr>
            <a:r>
              <a:t/>
            </a:r>
            <a:endParaRPr sz="500">
              <a:solidFill>
                <a:schemeClr val="dk1"/>
              </a:solidFill>
            </a:endParaRPr>
          </a:p>
          <a:p>
            <a:pPr indent="0" lvl="0" marL="0" rtl="0" algn="l">
              <a:lnSpc>
                <a:spcPct val="115000"/>
              </a:lnSpc>
              <a:spcBef>
                <a:spcPts val="640"/>
              </a:spcBef>
              <a:spcAft>
                <a:spcPts val="0"/>
              </a:spcAft>
              <a:buNone/>
            </a:pPr>
            <a:r>
              <a:rPr b="1" lang="en-US" sz="1700">
                <a:solidFill>
                  <a:schemeClr val="dk1"/>
                </a:solidFill>
              </a:rPr>
              <a:t>Ad-Hoc Reports Training (request via HMIS Support Ticket)</a:t>
            </a:r>
            <a:endParaRPr b="1" sz="1700">
              <a:solidFill>
                <a:schemeClr val="dk1"/>
              </a:solidFill>
            </a:endParaRPr>
          </a:p>
          <a:p>
            <a:pPr indent="0" lvl="0" marL="0" rtl="0" algn="l">
              <a:lnSpc>
                <a:spcPct val="115000"/>
              </a:lnSpc>
              <a:spcBef>
                <a:spcPts val="640"/>
              </a:spcBef>
              <a:spcAft>
                <a:spcPts val="0"/>
              </a:spcAft>
              <a:buNone/>
            </a:pPr>
            <a:r>
              <a:rPr lang="en-US" sz="1700">
                <a:solidFill>
                  <a:schemeClr val="dk1"/>
                </a:solidFill>
              </a:rPr>
              <a:t>APR/CAPER in ClientTrack</a:t>
            </a:r>
            <a:endParaRPr sz="1700">
              <a:solidFill>
                <a:schemeClr val="dk1"/>
              </a:solidFill>
            </a:endParaRPr>
          </a:p>
          <a:p>
            <a:pPr indent="0" lvl="0" marL="0" rtl="0" algn="l">
              <a:lnSpc>
                <a:spcPct val="115000"/>
              </a:lnSpc>
              <a:spcBef>
                <a:spcPts val="640"/>
              </a:spcBef>
              <a:spcAft>
                <a:spcPts val="0"/>
              </a:spcAft>
              <a:buNone/>
            </a:pPr>
            <a:r>
              <a:rPr lang="en-US" sz="1700">
                <a:solidFill>
                  <a:schemeClr val="dk1"/>
                </a:solidFill>
              </a:rPr>
              <a:t>Everyday Reporting in ClientTrack </a:t>
            </a:r>
            <a:endParaRPr sz="1700">
              <a:solidFill>
                <a:schemeClr val="dk1"/>
              </a:solidFill>
            </a:endParaRPr>
          </a:p>
          <a:p>
            <a:pPr indent="0" lvl="0" marL="0" rtl="0" algn="l">
              <a:lnSpc>
                <a:spcPct val="115000"/>
              </a:lnSpc>
              <a:spcBef>
                <a:spcPts val="640"/>
              </a:spcBef>
              <a:spcAft>
                <a:spcPts val="0"/>
              </a:spcAft>
              <a:buNone/>
            </a:pPr>
            <a:r>
              <a:rPr lang="en-US" sz="1700">
                <a:solidFill>
                  <a:schemeClr val="dk1"/>
                </a:solidFill>
              </a:rPr>
              <a:t>Explore Data Explorer</a:t>
            </a:r>
            <a:endParaRPr sz="1700">
              <a:solidFill>
                <a:schemeClr val="dk1"/>
              </a:solidFill>
            </a:endParaRPr>
          </a:p>
          <a:p>
            <a:pPr indent="0" lvl="0" marL="0" rtl="0" algn="l">
              <a:lnSpc>
                <a:spcPct val="115000"/>
              </a:lnSpc>
              <a:spcBef>
                <a:spcPts val="640"/>
              </a:spcBef>
              <a:spcAft>
                <a:spcPts val="0"/>
              </a:spcAft>
              <a:buNone/>
            </a:pPr>
            <a:r>
              <a:rPr lang="en-US" sz="1700">
                <a:solidFill>
                  <a:schemeClr val="dk1"/>
                </a:solidFill>
              </a:rPr>
              <a:t>Data Quality Workshop</a:t>
            </a:r>
            <a:endParaRPr sz="1700">
              <a:solidFill>
                <a:schemeClr val="dk1"/>
              </a:solidFill>
            </a:endParaRPr>
          </a:p>
          <a:p>
            <a:pPr indent="0" lvl="0" marL="0" rtl="0" algn="l">
              <a:lnSpc>
                <a:spcPct val="115000"/>
              </a:lnSpc>
              <a:spcBef>
                <a:spcPts val="640"/>
              </a:spcBef>
              <a:spcAft>
                <a:spcPts val="0"/>
              </a:spcAft>
              <a:buNone/>
            </a:pPr>
            <a:r>
              <a:t/>
            </a:r>
            <a:endParaRPr i="1" sz="400">
              <a:solidFill>
                <a:schemeClr val="dk1"/>
              </a:solidFill>
            </a:endParaRPr>
          </a:p>
          <a:p>
            <a:pPr indent="0" lvl="0" marL="0" rtl="0" algn="l">
              <a:lnSpc>
                <a:spcPct val="115000"/>
              </a:lnSpc>
              <a:spcBef>
                <a:spcPts val="640"/>
              </a:spcBef>
              <a:spcAft>
                <a:spcPts val="0"/>
              </a:spcAft>
              <a:buNone/>
            </a:pPr>
            <a:r>
              <a:rPr lang="en-US" sz="1500" u="sng">
                <a:solidFill>
                  <a:schemeClr val="hlink"/>
                </a:solidFill>
                <a:hlinkClick r:id="rId3"/>
              </a:rPr>
              <a:t>Join</a:t>
            </a:r>
            <a:r>
              <a:rPr lang="en-US" sz="1500">
                <a:solidFill>
                  <a:schemeClr val="dk1"/>
                </a:solidFill>
              </a:rPr>
              <a:t> us for our office hours M/W from 1p - 2p for additional one-on-one HMIS support.</a:t>
            </a:r>
            <a:endParaRPr sz="1500">
              <a:solidFill>
                <a:schemeClr val="dk1"/>
              </a:solidFill>
            </a:endParaRPr>
          </a:p>
          <a:p>
            <a:pPr indent="0" lvl="0" marL="0" rtl="0" algn="l">
              <a:lnSpc>
                <a:spcPct val="115000"/>
              </a:lnSpc>
              <a:spcBef>
                <a:spcPts val="640"/>
              </a:spcBef>
              <a:spcAft>
                <a:spcPts val="0"/>
              </a:spcAft>
              <a:buNone/>
            </a:pPr>
            <a:r>
              <a:t/>
            </a:r>
            <a:endParaRPr b="1" sz="400">
              <a:solidFill>
                <a:srgbClr val="FF0000"/>
              </a:solidFill>
            </a:endParaRPr>
          </a:p>
          <a:p>
            <a:pPr indent="0" lvl="0" marL="0" rtl="0" algn="l">
              <a:lnSpc>
                <a:spcPct val="115000"/>
              </a:lnSpc>
              <a:spcBef>
                <a:spcPts val="640"/>
              </a:spcBef>
              <a:spcAft>
                <a:spcPts val="0"/>
              </a:spcAft>
              <a:buNone/>
            </a:pPr>
            <a:r>
              <a:rPr b="1" lang="en-US" sz="1500">
                <a:solidFill>
                  <a:srgbClr val="FF0000"/>
                </a:solidFill>
              </a:rPr>
              <a:t>Reminders:</a:t>
            </a:r>
            <a:r>
              <a:rPr b="1" lang="en-US" sz="1500">
                <a:solidFill>
                  <a:schemeClr val="dk1"/>
                </a:solidFill>
              </a:rPr>
              <a:t> </a:t>
            </a:r>
            <a:endParaRPr b="1" sz="1500">
              <a:solidFill>
                <a:schemeClr val="dk1"/>
              </a:solidFill>
            </a:endParaRPr>
          </a:p>
          <a:p>
            <a:pPr indent="0" lvl="0" marL="0" rtl="0" algn="l">
              <a:lnSpc>
                <a:spcPct val="115000"/>
              </a:lnSpc>
              <a:spcBef>
                <a:spcPts val="640"/>
              </a:spcBef>
              <a:spcAft>
                <a:spcPts val="0"/>
              </a:spcAft>
              <a:buNone/>
            </a:pPr>
            <a:r>
              <a:rPr i="1" lang="en-US" sz="1500">
                <a:solidFill>
                  <a:schemeClr val="dk1"/>
                </a:solidFill>
              </a:rPr>
              <a:t>All </a:t>
            </a:r>
            <a:r>
              <a:rPr b="1" i="1" lang="en-US" sz="1500">
                <a:solidFill>
                  <a:schemeClr val="dk1"/>
                </a:solidFill>
              </a:rPr>
              <a:t>new user</a:t>
            </a:r>
            <a:r>
              <a:rPr i="1" lang="en-US" sz="1500">
                <a:solidFill>
                  <a:schemeClr val="dk1"/>
                </a:solidFill>
              </a:rPr>
              <a:t> training requests must come through the Agency Liaison.</a:t>
            </a:r>
            <a:endParaRPr sz="1600"/>
          </a:p>
          <a:p>
            <a:pPr indent="0" lvl="0" marL="0" rtl="0" algn="l">
              <a:lnSpc>
                <a:spcPct val="115000"/>
              </a:lnSpc>
              <a:spcBef>
                <a:spcPts val="640"/>
              </a:spcBef>
              <a:spcAft>
                <a:spcPts val="0"/>
              </a:spcAft>
              <a:buNone/>
            </a:pPr>
            <a:r>
              <a:rPr b="1" i="1" lang="en-US"/>
              <a:t>Agency Liaison</a:t>
            </a:r>
            <a:r>
              <a:rPr i="1" lang="en-US"/>
              <a:t> needs to </a:t>
            </a:r>
            <a:r>
              <a:rPr b="1" i="1" lang="en-US"/>
              <a:t>let the HMIS team know ASAP when someone leaves</a:t>
            </a:r>
            <a:endParaRPr b="1" i="1"/>
          </a:p>
          <a:p>
            <a:pPr indent="0" lvl="0" marL="0" rtl="0" algn="l">
              <a:lnSpc>
                <a:spcPct val="115000"/>
              </a:lnSpc>
              <a:spcBef>
                <a:spcPts val="640"/>
              </a:spcBef>
              <a:spcAft>
                <a:spcPts val="0"/>
              </a:spcAft>
              <a:buNone/>
            </a:pPr>
            <a:r>
              <a:rPr b="1" i="1" lang="en-US"/>
              <a:t>the agency</a:t>
            </a:r>
            <a:r>
              <a:rPr i="1" lang="en-US"/>
              <a:t> so we can inactivate accounts. This is to protect the system and keep an accurate count of available subscriptions for assignment.</a:t>
            </a:r>
            <a:endParaRPr i="1"/>
          </a:p>
        </p:txBody>
      </p:sp>
      <p:pic>
        <p:nvPicPr>
          <p:cNvPr id="309" name="Google Shape;309;p43">
            <a:hlinkClick r:id="rId4"/>
          </p:cNvPr>
          <p:cNvPicPr preferRelativeResize="0"/>
          <p:nvPr/>
        </p:nvPicPr>
        <p:blipFill>
          <a:blip r:embed="rId5">
            <a:alphaModFix/>
          </a:blip>
          <a:stretch>
            <a:fillRect/>
          </a:stretch>
        </p:blipFill>
        <p:spPr>
          <a:xfrm>
            <a:off x="7740175" y="6308713"/>
            <a:ext cx="1220106" cy="42703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4"/>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959"/>
              <a:buFont typeface="Calibri"/>
              <a:buNone/>
            </a:pPr>
            <a:r>
              <a:rPr b="1" lang="en-US" sz="3600">
                <a:solidFill>
                  <a:srgbClr val="002060"/>
                </a:solidFill>
                <a:latin typeface="Cabin"/>
                <a:ea typeface="Cabin"/>
                <a:cs typeface="Cabin"/>
                <a:sym typeface="Cabin"/>
              </a:rPr>
              <a:t>HMIS Training &amp; Support</a:t>
            </a:r>
            <a:endParaRPr b="1" sz="3600">
              <a:solidFill>
                <a:schemeClr val="dk1"/>
              </a:solidFill>
            </a:endParaRPr>
          </a:p>
          <a:p>
            <a:pPr indent="0" lvl="0" marL="0" rtl="0" algn="ctr">
              <a:spcBef>
                <a:spcPts val="0"/>
              </a:spcBef>
              <a:spcAft>
                <a:spcPts val="0"/>
              </a:spcAft>
              <a:buNone/>
            </a:pPr>
            <a:r>
              <a:t/>
            </a:r>
            <a:endParaRPr/>
          </a:p>
        </p:txBody>
      </p:sp>
      <p:sp>
        <p:nvSpPr>
          <p:cNvPr id="315" name="Google Shape;315;p44"/>
          <p:cNvSpPr txBox="1"/>
          <p:nvPr>
            <p:ph idx="1" type="body"/>
          </p:nvPr>
        </p:nvSpPr>
        <p:spPr>
          <a:xfrm>
            <a:off x="457200" y="1600200"/>
            <a:ext cx="8229600" cy="4927500"/>
          </a:xfrm>
          <a:prstGeom prst="rect">
            <a:avLst/>
          </a:prstGeom>
        </p:spPr>
        <p:txBody>
          <a:bodyPr anchorCtr="0" anchor="t" bIns="45700" lIns="91425" spcFirstLastPara="1" rIns="91425" wrap="square" tIns="45700">
            <a:noAutofit/>
          </a:bodyPr>
          <a:lstStyle/>
          <a:p>
            <a:pPr indent="0" lvl="0" marL="0" rtl="0" algn="ctr">
              <a:spcBef>
                <a:spcPts val="360"/>
              </a:spcBef>
              <a:spcAft>
                <a:spcPts val="0"/>
              </a:spcAft>
              <a:buNone/>
            </a:pPr>
            <a:r>
              <a:rPr b="1" lang="en-US" sz="1700"/>
              <a:t>HMIS data collection templates are available on our website at: </a:t>
            </a:r>
            <a:r>
              <a:rPr b="1" lang="en-US" sz="1700" u="sng">
                <a:solidFill>
                  <a:schemeClr val="hlink"/>
                </a:solidFill>
                <a:hlinkClick r:id="rId3"/>
              </a:rPr>
              <a:t>www.hmiscfl.org</a:t>
            </a:r>
            <a:endParaRPr b="1" sz="1700"/>
          </a:p>
          <a:p>
            <a:pPr indent="0" lvl="0" marL="0" rtl="0" algn="l">
              <a:spcBef>
                <a:spcPts val="360"/>
              </a:spcBef>
              <a:spcAft>
                <a:spcPts val="0"/>
              </a:spcAft>
              <a:buNone/>
            </a:pPr>
            <a:r>
              <a:t/>
            </a:r>
            <a:endParaRPr sz="1600"/>
          </a:p>
          <a:p>
            <a:pPr indent="-355600" lvl="0" marL="457200" rtl="0" algn="l">
              <a:spcBef>
                <a:spcPts val="360"/>
              </a:spcBef>
              <a:spcAft>
                <a:spcPts val="0"/>
              </a:spcAft>
              <a:buSzPts val="2000"/>
              <a:buChar char="●"/>
            </a:pPr>
            <a:r>
              <a:rPr lang="en-US" sz="1600"/>
              <a:t>Recommended to have hard copies on hand in the event that inclement weather results in a power outage.</a:t>
            </a:r>
            <a:endParaRPr sz="1600"/>
          </a:p>
          <a:p>
            <a:pPr indent="-355600" lvl="0" marL="457200" rtl="0" algn="l">
              <a:spcBef>
                <a:spcPts val="0"/>
              </a:spcBef>
              <a:spcAft>
                <a:spcPts val="0"/>
              </a:spcAft>
              <a:buSzPts val="2000"/>
              <a:buChar char="●"/>
            </a:pPr>
            <a:r>
              <a:rPr b="1" lang="en-US" sz="1600"/>
              <a:t>Fillable </a:t>
            </a:r>
            <a:r>
              <a:rPr lang="en-US" sz="1600"/>
              <a:t>t</a:t>
            </a:r>
            <a:r>
              <a:rPr lang="en-US" sz="1600"/>
              <a:t>emplates available for all projects types and collection points</a:t>
            </a:r>
            <a:endParaRPr sz="1600"/>
          </a:p>
          <a:p>
            <a:pPr indent="-355600" lvl="1" marL="914400" rtl="0" algn="l">
              <a:spcBef>
                <a:spcPts val="0"/>
              </a:spcBef>
              <a:spcAft>
                <a:spcPts val="0"/>
              </a:spcAft>
              <a:buSzPts val="2000"/>
              <a:buChar char="○"/>
            </a:pPr>
            <a:r>
              <a:rPr lang="en-US" sz="1600"/>
              <a:t>entry, exit, update and annual assessment templates</a:t>
            </a:r>
            <a:endParaRPr sz="1600"/>
          </a:p>
          <a:p>
            <a:pPr indent="-355600" lvl="1" marL="914400" rtl="0" algn="l">
              <a:spcBef>
                <a:spcPts val="0"/>
              </a:spcBef>
              <a:spcAft>
                <a:spcPts val="0"/>
              </a:spcAft>
              <a:buSzPts val="2000"/>
              <a:buChar char="○"/>
            </a:pPr>
            <a:r>
              <a:rPr lang="en-US" sz="1600"/>
              <a:t>emergency shelter, transitional, rapid-rehousing, PATH, SSVF, ect.</a:t>
            </a:r>
            <a:endParaRPr sz="1600"/>
          </a:p>
          <a:p>
            <a:pPr indent="0" lvl="0" marL="0" rtl="0" algn="l">
              <a:spcBef>
                <a:spcPts val="360"/>
              </a:spcBef>
              <a:spcAft>
                <a:spcPts val="0"/>
              </a:spcAft>
              <a:buNone/>
            </a:pPr>
            <a:r>
              <a:t/>
            </a:r>
            <a:endParaRPr sz="1600">
              <a:solidFill>
                <a:schemeClr val="dk1"/>
              </a:solidFill>
            </a:endParaRPr>
          </a:p>
          <a:p>
            <a:pPr indent="0" lvl="0" marL="0" rtl="0" algn="l">
              <a:spcBef>
                <a:spcPts val="360"/>
              </a:spcBef>
              <a:spcAft>
                <a:spcPts val="0"/>
              </a:spcAft>
              <a:buNone/>
            </a:pPr>
            <a:r>
              <a:t/>
            </a:r>
            <a:endParaRPr sz="1600">
              <a:solidFill>
                <a:schemeClr val="dk1"/>
              </a:solidFill>
            </a:endParaRPr>
          </a:p>
          <a:p>
            <a:pPr indent="0" lvl="0" marL="0" rtl="0" algn="ctr">
              <a:spcBef>
                <a:spcPts val="360"/>
              </a:spcBef>
              <a:spcAft>
                <a:spcPts val="0"/>
              </a:spcAft>
              <a:buNone/>
            </a:pPr>
            <a:r>
              <a:rPr b="1" lang="en-US" sz="1600">
                <a:solidFill>
                  <a:schemeClr val="dk1"/>
                </a:solidFill>
              </a:rPr>
              <a:t>Schedule a Live HMIS Refresher Training!</a:t>
            </a:r>
            <a:endParaRPr b="1" sz="1600">
              <a:solidFill>
                <a:schemeClr val="dk1"/>
              </a:solidFill>
            </a:endParaRPr>
          </a:p>
          <a:p>
            <a:pPr indent="0" lvl="0" marL="0" rtl="0" algn="ctr">
              <a:spcBef>
                <a:spcPts val="360"/>
              </a:spcBef>
              <a:spcAft>
                <a:spcPts val="0"/>
              </a:spcAft>
              <a:buNone/>
            </a:pPr>
            <a:r>
              <a:rPr lang="en-US" sz="1600">
                <a:solidFill>
                  <a:schemeClr val="dk1"/>
                </a:solidFill>
              </a:rPr>
              <a:t>Starting this month, agencies are invited to schedule an in-person HMIS Refresher training for your HMIS users. Schedule your agency for this training at:</a:t>
            </a:r>
            <a:endParaRPr sz="1600">
              <a:solidFill>
                <a:schemeClr val="dk1"/>
              </a:solidFill>
            </a:endParaRPr>
          </a:p>
          <a:p>
            <a:pPr indent="0" lvl="0" marL="0" rtl="0" algn="ctr">
              <a:spcBef>
                <a:spcPts val="360"/>
              </a:spcBef>
              <a:spcAft>
                <a:spcPts val="0"/>
              </a:spcAft>
              <a:buNone/>
            </a:pPr>
            <a:r>
              <a:rPr b="1" lang="en-US" sz="1600">
                <a:solidFill>
                  <a:schemeClr val="dk1"/>
                </a:solidFill>
              </a:rPr>
              <a:t>https://calendly.com/hmis/15min-1</a:t>
            </a:r>
            <a:endParaRPr b="1" sz="1600">
              <a:solidFill>
                <a:schemeClr val="dk1"/>
              </a:solidFill>
            </a:endParaRPr>
          </a:p>
          <a:p>
            <a:pPr indent="0" lvl="0" marL="0" rtl="0" algn="l">
              <a:spcBef>
                <a:spcPts val="360"/>
              </a:spcBef>
              <a:spcAft>
                <a:spcPts val="0"/>
              </a:spcAft>
              <a:buNone/>
            </a:pPr>
            <a:r>
              <a:t/>
            </a:r>
            <a:endParaRPr sz="1600"/>
          </a:p>
          <a:p>
            <a:pPr indent="0" lvl="0" marL="0" rtl="0" algn="ctr">
              <a:spcBef>
                <a:spcPts val="360"/>
              </a:spcBef>
              <a:spcAft>
                <a:spcPts val="0"/>
              </a:spcAft>
              <a:buNone/>
            </a:pPr>
            <a:r>
              <a:rPr lang="en-US" sz="1600"/>
              <a:t>Questions? Contact us at </a:t>
            </a:r>
            <a:r>
              <a:rPr lang="en-US" sz="1600" u="sng">
                <a:solidFill>
                  <a:schemeClr val="hlink"/>
                </a:solidFill>
                <a:hlinkClick r:id="rId4"/>
              </a:rPr>
              <a:t>hmis@hsncfl.org</a:t>
            </a:r>
            <a:r>
              <a:rPr lang="en-US" sz="1600"/>
              <a:t> </a:t>
            </a:r>
            <a:endParaRPr sz="16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5"/>
          <p:cNvSpPr txBox="1"/>
          <p:nvPr>
            <p:ph type="title"/>
          </p:nvPr>
        </p:nvSpPr>
        <p:spPr>
          <a:xfrm>
            <a:off x="551025" y="274650"/>
            <a:ext cx="74118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959"/>
              <a:buFont typeface="Calibri"/>
              <a:buNone/>
            </a:pPr>
            <a:r>
              <a:rPr b="1" lang="en-US" sz="3600">
                <a:solidFill>
                  <a:srgbClr val="002060"/>
                </a:solidFill>
                <a:latin typeface="Cabin"/>
                <a:ea typeface="Cabin"/>
                <a:cs typeface="Cabin"/>
                <a:sym typeface="Cabin"/>
              </a:rPr>
              <a:t>HMIS Data Quality Monitori</a:t>
            </a:r>
            <a:r>
              <a:rPr b="1" lang="en-US" sz="3600">
                <a:solidFill>
                  <a:srgbClr val="002060"/>
                </a:solidFill>
                <a:latin typeface="Cabin"/>
                <a:ea typeface="Cabin"/>
                <a:cs typeface="Cabin"/>
                <a:sym typeface="Cabin"/>
              </a:rPr>
              <a:t>ng</a:t>
            </a:r>
            <a:endParaRPr b="1" sz="2400"/>
          </a:p>
        </p:txBody>
      </p:sp>
      <p:sp>
        <p:nvSpPr>
          <p:cNvPr id="321" name="Google Shape;321;p45"/>
          <p:cNvSpPr txBox="1"/>
          <p:nvPr>
            <p:ph idx="1" type="body"/>
          </p:nvPr>
        </p:nvSpPr>
        <p:spPr>
          <a:xfrm>
            <a:off x="495300" y="1341450"/>
            <a:ext cx="8153400" cy="5011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600"/>
              <a:t>We will send an invite link out at the end of the month for agencies to </a:t>
            </a:r>
            <a:r>
              <a:rPr lang="en-US" sz="1600"/>
              <a:t>schedule DQMs for the second quarter of this fiscal year (Jan - March 2024). Scorecards will be sent out to all HMIS-participating agencies around the end of this month. </a:t>
            </a:r>
            <a:endParaRPr sz="1600"/>
          </a:p>
          <a:p>
            <a:pPr indent="0" lvl="0" marL="0" rtl="0" algn="l">
              <a:lnSpc>
                <a:spcPct val="115000"/>
              </a:lnSpc>
              <a:spcBef>
                <a:spcPts val="1000"/>
              </a:spcBef>
              <a:spcAft>
                <a:spcPts val="0"/>
              </a:spcAft>
              <a:buNone/>
            </a:pPr>
            <a:r>
              <a:rPr lang="en-US" sz="1600"/>
              <a:t>Providers are expected to review and clean up data as much as possible for these first two quarters of FY23-24 by the end of this month. </a:t>
            </a:r>
            <a:r>
              <a:rPr b="1" i="1" lang="en-US" sz="1600"/>
              <a:t>Data cleansing helps prepare our community for reporting to HUD and other federal funders and give us an accurate picture of what is going on in our community/system.</a:t>
            </a:r>
            <a:endParaRPr b="1" i="1" sz="1600"/>
          </a:p>
          <a:p>
            <a:pPr indent="0" lvl="0" marL="0" rtl="0" algn="l">
              <a:lnSpc>
                <a:spcPct val="115000"/>
              </a:lnSpc>
              <a:spcBef>
                <a:spcPts val="1000"/>
              </a:spcBef>
              <a:spcAft>
                <a:spcPts val="0"/>
              </a:spcAft>
              <a:buNone/>
            </a:pPr>
            <a:r>
              <a:rPr b="1" lang="en-US">
                <a:solidFill>
                  <a:srgbClr val="073763"/>
                </a:solidFill>
              </a:rPr>
              <a:t>The Agenda</a:t>
            </a:r>
            <a:endParaRPr b="1">
              <a:solidFill>
                <a:srgbClr val="073763"/>
              </a:solidFill>
            </a:endParaRPr>
          </a:p>
          <a:p>
            <a:pPr indent="0" lvl="0" marL="0" rtl="0" algn="l">
              <a:lnSpc>
                <a:spcPct val="115000"/>
              </a:lnSpc>
              <a:spcBef>
                <a:spcPts val="1000"/>
              </a:spcBef>
              <a:spcAft>
                <a:spcPts val="0"/>
              </a:spcAft>
              <a:buNone/>
            </a:pPr>
            <a:r>
              <a:rPr lang="en-US"/>
              <a:t>For agency liaisons attending, you can expect the following items to be covered in this session:</a:t>
            </a:r>
            <a:endParaRPr/>
          </a:p>
          <a:p>
            <a:pPr indent="-317500" lvl="0" marL="457200" rtl="0" algn="l">
              <a:lnSpc>
                <a:spcPct val="115000"/>
              </a:lnSpc>
              <a:spcBef>
                <a:spcPts val="1000"/>
              </a:spcBef>
              <a:spcAft>
                <a:spcPts val="0"/>
              </a:spcAft>
              <a:buSzPts val="1400"/>
              <a:buChar char="-"/>
            </a:pPr>
            <a:r>
              <a:rPr lang="en-US"/>
              <a:t>Review of active users at your agency</a:t>
            </a:r>
            <a:endParaRPr/>
          </a:p>
          <a:p>
            <a:pPr indent="-317500" lvl="0" marL="457200" rtl="0" algn="l">
              <a:lnSpc>
                <a:spcPct val="115000"/>
              </a:lnSpc>
              <a:spcBef>
                <a:spcPts val="0"/>
              </a:spcBef>
              <a:spcAft>
                <a:spcPts val="0"/>
              </a:spcAft>
              <a:buSzPts val="1400"/>
              <a:buChar char="-"/>
            </a:pPr>
            <a:r>
              <a:rPr lang="en-US"/>
              <a:t>Project review: any missing start/end dates, funding source(s), funding start/end dates</a:t>
            </a:r>
            <a:endParaRPr/>
          </a:p>
          <a:p>
            <a:pPr indent="-317500" lvl="0" marL="457200" rtl="0" algn="l">
              <a:lnSpc>
                <a:spcPct val="115000"/>
              </a:lnSpc>
              <a:spcBef>
                <a:spcPts val="0"/>
              </a:spcBef>
              <a:spcAft>
                <a:spcPts val="0"/>
              </a:spcAft>
              <a:buSzPts val="1400"/>
              <a:buChar char="-"/>
            </a:pPr>
            <a:r>
              <a:rPr lang="en-US"/>
              <a:t>Project review: data quality for Jan - March 2024</a:t>
            </a:r>
            <a:endParaRPr sz="800"/>
          </a:p>
          <a:p>
            <a:pPr indent="0" lvl="0" marL="457200" rtl="0" algn="l">
              <a:lnSpc>
                <a:spcPct val="115000"/>
              </a:lnSpc>
              <a:spcBef>
                <a:spcPts val="1000"/>
              </a:spcBef>
              <a:spcAft>
                <a:spcPts val="0"/>
              </a:spcAft>
              <a:buNone/>
            </a:pPr>
            <a:r>
              <a:t/>
            </a:r>
            <a:endParaRPr sz="800"/>
          </a:p>
          <a:p>
            <a:pPr indent="0" lvl="0" marL="0" rtl="0" algn="ctr">
              <a:lnSpc>
                <a:spcPct val="115000"/>
              </a:lnSpc>
              <a:spcBef>
                <a:spcPts val="1000"/>
              </a:spcBef>
              <a:spcAft>
                <a:spcPts val="1000"/>
              </a:spcAft>
              <a:buNone/>
            </a:pPr>
            <a:r>
              <a:rPr b="1" lang="en-US" sz="2000">
                <a:solidFill>
                  <a:srgbClr val="073763"/>
                </a:solidFill>
              </a:rPr>
              <a:t>We look forward to meeting with you to review your performance and progress!</a:t>
            </a:r>
            <a:endParaRPr b="1">
              <a:solidFill>
                <a:srgbClr val="073763"/>
              </a:solidFill>
            </a:endParaRPr>
          </a:p>
        </p:txBody>
      </p:sp>
      <p:pic>
        <p:nvPicPr>
          <p:cNvPr id="322" name="Google Shape;322;p45">
            <a:hlinkClick r:id="rId3"/>
          </p:cNvPr>
          <p:cNvPicPr preferRelativeResize="0"/>
          <p:nvPr/>
        </p:nvPicPr>
        <p:blipFill>
          <a:blip r:embed="rId4">
            <a:alphaModFix/>
          </a:blip>
          <a:stretch>
            <a:fillRect/>
          </a:stretch>
        </p:blipFill>
        <p:spPr>
          <a:xfrm>
            <a:off x="7815225" y="6353238"/>
            <a:ext cx="1220106" cy="42703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6"/>
          <p:cNvSpPr txBox="1"/>
          <p:nvPr>
            <p:ph type="ctrTitle"/>
          </p:nvPr>
        </p:nvSpPr>
        <p:spPr>
          <a:xfrm>
            <a:off x="685800" y="2130425"/>
            <a:ext cx="7772400" cy="147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Committee Roll-Call Vote</a:t>
            </a:r>
            <a:endParaRPr/>
          </a:p>
          <a:p>
            <a:pPr indent="0" lvl="0" marL="0" rtl="0" algn="ctr">
              <a:spcBef>
                <a:spcPts val="0"/>
              </a:spcBef>
              <a:spcAft>
                <a:spcPts val="0"/>
              </a:spcAft>
              <a:buNone/>
            </a:pPr>
            <a:r>
              <a:rPr lang="en-US"/>
              <a:t>HMIS Committee Officers</a:t>
            </a:r>
            <a:endParaRPr/>
          </a:p>
        </p:txBody>
      </p:sp>
      <p:sp>
        <p:nvSpPr>
          <p:cNvPr id="328" name="Google Shape;328;p46"/>
          <p:cNvSpPr txBox="1"/>
          <p:nvPr>
            <p:ph idx="1" type="subTitle"/>
          </p:nvPr>
        </p:nvSpPr>
        <p:spPr>
          <a:xfrm>
            <a:off x="1371600" y="3886200"/>
            <a:ext cx="6400800" cy="1752900"/>
          </a:xfrm>
          <a:prstGeom prst="rect">
            <a:avLst/>
          </a:prstGeom>
        </p:spPr>
        <p:txBody>
          <a:bodyPr anchorCtr="0" anchor="t" bIns="91425" lIns="91425" spcFirstLastPara="1" rIns="91425" wrap="square" tIns="91425">
            <a:noAutofit/>
          </a:bodyPr>
          <a:lstStyle/>
          <a:p>
            <a:pPr indent="0" lvl="0" marL="0" rtl="0" algn="ctr">
              <a:spcBef>
                <a:spcPts val="640"/>
              </a:spcBef>
              <a:spcAft>
                <a:spcPts val="0"/>
              </a:spcAft>
              <a:buNone/>
            </a:pPr>
            <a:r>
              <a:rPr lang="en-US"/>
              <a:t>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47"/>
          <p:cNvSpPr txBox="1"/>
          <p:nvPr>
            <p:ph type="ctrTitle"/>
          </p:nvPr>
        </p:nvSpPr>
        <p:spPr>
          <a:xfrm>
            <a:off x="685800" y="2130425"/>
            <a:ext cx="7772400" cy="1470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Committee Roll-Call Vote</a:t>
            </a:r>
            <a:endParaRPr/>
          </a:p>
          <a:p>
            <a:pPr indent="0" lvl="0" marL="0" rtl="0" algn="ctr">
              <a:spcBef>
                <a:spcPts val="0"/>
              </a:spcBef>
              <a:spcAft>
                <a:spcPts val="0"/>
              </a:spcAft>
              <a:buNone/>
            </a:pPr>
            <a:r>
              <a:rPr lang="en-US"/>
              <a:t>Any other motion before committee</a:t>
            </a:r>
            <a:endParaRPr/>
          </a:p>
        </p:txBody>
      </p:sp>
      <p:sp>
        <p:nvSpPr>
          <p:cNvPr id="334" name="Google Shape;334;p47"/>
          <p:cNvSpPr txBox="1"/>
          <p:nvPr>
            <p:ph idx="1" type="subTitle"/>
          </p:nvPr>
        </p:nvSpPr>
        <p:spPr>
          <a:xfrm>
            <a:off x="1371600" y="3886200"/>
            <a:ext cx="6400800" cy="1752900"/>
          </a:xfrm>
          <a:prstGeom prst="rect">
            <a:avLst/>
          </a:prstGeom>
        </p:spPr>
        <p:txBody>
          <a:bodyPr anchorCtr="0" anchor="t" bIns="91425" lIns="91425" spcFirstLastPara="1" rIns="91425" wrap="square" tIns="91425">
            <a:noAutofit/>
          </a:bodyPr>
          <a:lstStyle/>
          <a:p>
            <a:pPr indent="0" lvl="0" marL="0" rtl="0" algn="ctr">
              <a:spcBef>
                <a:spcPts val="640"/>
              </a:spcBef>
              <a:spcAft>
                <a:spcPts val="0"/>
              </a:spcAft>
              <a:buNone/>
            </a:pPr>
            <a:r>
              <a:rPr lang="en-US"/>
              <a:t>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8"/>
          <p:cNvSpPr txBox="1"/>
          <p:nvPr>
            <p:ph type="title"/>
          </p:nvPr>
        </p:nvSpPr>
        <p:spPr>
          <a:xfrm>
            <a:off x="0" y="735825"/>
            <a:ext cx="9144000" cy="1085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959"/>
              <a:buFont typeface="Calibri"/>
              <a:buNone/>
            </a:pPr>
            <a:r>
              <a:rPr b="1" lang="en-US" sz="4200">
                <a:solidFill>
                  <a:srgbClr val="002060"/>
                </a:solidFill>
                <a:latin typeface="Cabin"/>
                <a:ea typeface="Cabin"/>
                <a:cs typeface="Cabin"/>
                <a:sym typeface="Cabin"/>
              </a:rPr>
              <a:t>Thank you for Attending!</a:t>
            </a:r>
            <a:endParaRPr b="1" sz="4200"/>
          </a:p>
          <a:p>
            <a:pPr indent="0" lvl="0" marL="0" marR="0" rtl="0" algn="ctr">
              <a:lnSpc>
                <a:spcPct val="100000"/>
              </a:lnSpc>
              <a:spcBef>
                <a:spcPts val="0"/>
              </a:spcBef>
              <a:spcAft>
                <a:spcPts val="0"/>
              </a:spcAft>
              <a:buClr>
                <a:schemeClr val="dk1"/>
              </a:buClr>
              <a:buSzPts val="3959"/>
              <a:buFont typeface="Calibri"/>
              <a:buNone/>
            </a:pPr>
            <a:r>
              <a:t/>
            </a:r>
            <a:endParaRPr b="1" sz="3959"/>
          </a:p>
        </p:txBody>
      </p:sp>
      <p:sp>
        <p:nvSpPr>
          <p:cNvPr id="340" name="Google Shape;340;p48"/>
          <p:cNvSpPr txBox="1"/>
          <p:nvPr>
            <p:ph idx="1" type="body"/>
          </p:nvPr>
        </p:nvSpPr>
        <p:spPr>
          <a:xfrm>
            <a:off x="725850" y="1527300"/>
            <a:ext cx="7524300" cy="3429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640"/>
              </a:spcBef>
              <a:spcAft>
                <a:spcPts val="0"/>
              </a:spcAft>
              <a:buNone/>
            </a:pPr>
            <a:r>
              <a:t/>
            </a:r>
            <a:endParaRPr sz="3600"/>
          </a:p>
          <a:p>
            <a:pPr indent="0" lvl="0" marL="342900" rtl="0" algn="ctr">
              <a:lnSpc>
                <a:spcPct val="90000"/>
              </a:lnSpc>
              <a:spcBef>
                <a:spcPts val="640"/>
              </a:spcBef>
              <a:spcAft>
                <a:spcPts val="0"/>
              </a:spcAft>
              <a:buNone/>
            </a:pPr>
            <a:r>
              <a:rPr lang="en-US" sz="3500"/>
              <a:t>Next meeting date:</a:t>
            </a:r>
            <a:endParaRPr sz="3500"/>
          </a:p>
          <a:p>
            <a:pPr indent="0" lvl="0" marL="342900" rtl="0" algn="ctr">
              <a:lnSpc>
                <a:spcPct val="90000"/>
              </a:lnSpc>
              <a:spcBef>
                <a:spcPts val="640"/>
              </a:spcBef>
              <a:spcAft>
                <a:spcPts val="0"/>
              </a:spcAft>
              <a:buNone/>
            </a:pPr>
            <a:r>
              <a:t/>
            </a:r>
            <a:endParaRPr sz="3500"/>
          </a:p>
          <a:p>
            <a:pPr indent="0" lvl="0" marL="800100" rtl="0" algn="ctr">
              <a:lnSpc>
                <a:spcPct val="90000"/>
              </a:lnSpc>
              <a:spcBef>
                <a:spcPts val="640"/>
              </a:spcBef>
              <a:spcAft>
                <a:spcPts val="0"/>
              </a:spcAft>
              <a:buNone/>
            </a:pPr>
            <a:r>
              <a:rPr b="1" lang="en-US" sz="3500"/>
              <a:t>Tuesday, May 14th, 2024</a:t>
            </a:r>
            <a:endParaRPr b="1" sz="3500"/>
          </a:p>
          <a:p>
            <a:pPr indent="0" lvl="0" marL="800100" rtl="0" algn="ctr">
              <a:lnSpc>
                <a:spcPct val="90000"/>
              </a:lnSpc>
              <a:spcBef>
                <a:spcPts val="640"/>
              </a:spcBef>
              <a:spcAft>
                <a:spcPts val="0"/>
              </a:spcAft>
              <a:buNone/>
            </a:pPr>
            <a:r>
              <a:rPr b="1" lang="en-US" sz="3500"/>
              <a:t>10:30 am to 12:00 pm</a:t>
            </a:r>
            <a:endParaRPr b="1" sz="3500"/>
          </a:p>
          <a:p>
            <a:pPr indent="0" lvl="0" marL="800100" rtl="0" algn="ctr">
              <a:lnSpc>
                <a:spcPct val="90000"/>
              </a:lnSpc>
              <a:spcBef>
                <a:spcPts val="640"/>
              </a:spcBef>
              <a:spcAft>
                <a:spcPts val="0"/>
              </a:spcAft>
              <a:buNone/>
            </a:pPr>
            <a:r>
              <a:t/>
            </a:r>
            <a:endParaRPr b="1" sz="3500">
              <a:solidFill>
                <a:srgbClr val="FF0000"/>
              </a:solidFill>
            </a:endParaRPr>
          </a:p>
          <a:p>
            <a:pPr indent="0" lvl="0" marL="342900" rtl="0" algn="ctr">
              <a:lnSpc>
                <a:spcPct val="90000"/>
              </a:lnSpc>
              <a:spcBef>
                <a:spcPts val="640"/>
              </a:spcBef>
              <a:spcAft>
                <a:spcPts val="0"/>
              </a:spcAft>
              <a:buNone/>
            </a:pPr>
            <a:r>
              <a:t/>
            </a:r>
            <a:endParaRPr sz="1300"/>
          </a:p>
        </p:txBody>
      </p:sp>
      <p:sp>
        <p:nvSpPr>
          <p:cNvPr id="341" name="Google Shape;341;p48"/>
          <p:cNvSpPr txBox="1"/>
          <p:nvPr/>
        </p:nvSpPr>
        <p:spPr>
          <a:xfrm>
            <a:off x="0" y="5862600"/>
            <a:ext cx="9144000" cy="995400"/>
          </a:xfrm>
          <a:prstGeom prst="rect">
            <a:avLst/>
          </a:prstGeom>
          <a:noFill/>
          <a:ln>
            <a:noFill/>
          </a:ln>
        </p:spPr>
        <p:txBody>
          <a:bodyPr anchorCtr="0" anchor="t" bIns="91425" lIns="91425" spcFirstLastPara="1" rIns="91425" wrap="square" tIns="91425">
            <a:spAutoFit/>
          </a:bodyPr>
          <a:lstStyle/>
          <a:p>
            <a:pPr indent="0" lvl="0" marL="0" rtl="0" algn="ctr">
              <a:spcBef>
                <a:spcPts val="640"/>
              </a:spcBef>
              <a:spcAft>
                <a:spcPts val="0"/>
              </a:spcAft>
              <a:buNone/>
            </a:pPr>
            <a:r>
              <a:rPr b="1" lang="en-US">
                <a:solidFill>
                  <a:schemeClr val="dk1"/>
                </a:solidFill>
              </a:rPr>
              <a:t>HMIS Guides, Documents, Training, Acronyms &amp; More</a:t>
            </a:r>
            <a:endParaRPr b="1">
              <a:solidFill>
                <a:schemeClr val="dk1"/>
              </a:solidFill>
            </a:endParaRPr>
          </a:p>
          <a:p>
            <a:pPr indent="0" lvl="0" marL="457200" rtl="0" algn="ctr">
              <a:spcBef>
                <a:spcPts val="640"/>
              </a:spcBef>
              <a:spcAft>
                <a:spcPts val="0"/>
              </a:spcAft>
              <a:buNone/>
            </a:pPr>
            <a:r>
              <a:rPr b="1" lang="en-US" u="sng">
                <a:solidFill>
                  <a:schemeClr val="hlink"/>
                </a:solidFill>
                <a:hlinkClick r:id="rId3"/>
              </a:rPr>
              <a:t>hmiscfl.org</a:t>
            </a:r>
            <a:endParaRPr sz="500"/>
          </a:p>
          <a:p>
            <a:pPr indent="0" lvl="0" marL="457200" marR="0" rtl="0" algn="ctr">
              <a:lnSpc>
                <a:spcPct val="100000"/>
              </a:lnSpc>
              <a:spcBef>
                <a:spcPts val="640"/>
              </a:spcBef>
              <a:spcAft>
                <a:spcPts val="0"/>
              </a:spcAft>
              <a:buNone/>
            </a:pPr>
            <a:r>
              <a:rPr b="1" lang="en-US" u="sng">
                <a:solidFill>
                  <a:schemeClr val="hlink"/>
                </a:solidFill>
              </a:rPr>
              <a:t>https://www.hmiscfl.org/training/datadefinitions/</a:t>
            </a:r>
            <a:endParaRPr b="1" u="sng">
              <a:solidFill>
                <a:schemeClr val="hlink"/>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9"/>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959"/>
              <a:buFont typeface="Calibri"/>
              <a:buNone/>
            </a:pPr>
            <a:r>
              <a:rPr b="1" lang="en-US" sz="3600">
                <a:solidFill>
                  <a:srgbClr val="002060"/>
                </a:solidFill>
                <a:latin typeface="Cabin"/>
                <a:ea typeface="Cabin"/>
                <a:cs typeface="Cabin"/>
                <a:sym typeface="Cabin"/>
              </a:rPr>
              <a:t>HSN HMIS Team</a:t>
            </a:r>
            <a:r>
              <a:rPr b="1" lang="en-US" sz="3959"/>
              <a:t>	</a:t>
            </a:r>
            <a:endParaRPr b="1" sz="3959"/>
          </a:p>
        </p:txBody>
      </p:sp>
      <p:sp>
        <p:nvSpPr>
          <p:cNvPr id="347" name="Google Shape;347;p49"/>
          <p:cNvSpPr txBox="1"/>
          <p:nvPr>
            <p:ph idx="1" type="body"/>
          </p:nvPr>
        </p:nvSpPr>
        <p:spPr>
          <a:xfrm>
            <a:off x="457200" y="1600200"/>
            <a:ext cx="3687300" cy="452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sz="2200"/>
              <a:t>Angel Jones</a:t>
            </a:r>
            <a:endParaRPr b="1" sz="2200"/>
          </a:p>
          <a:p>
            <a:pPr indent="0" lvl="0" marL="0" rtl="0" algn="l">
              <a:spcBef>
                <a:spcPts val="360"/>
              </a:spcBef>
              <a:spcAft>
                <a:spcPts val="0"/>
              </a:spcAft>
              <a:buNone/>
            </a:pPr>
            <a:r>
              <a:rPr lang="en-US" sz="2200"/>
              <a:t>HMIS Operations </a:t>
            </a:r>
            <a:r>
              <a:rPr lang="en-US" sz="2200"/>
              <a:t>Manager</a:t>
            </a:r>
            <a:endParaRPr sz="2200"/>
          </a:p>
          <a:p>
            <a:pPr indent="0" lvl="0" marL="0" rtl="0" algn="l">
              <a:spcBef>
                <a:spcPts val="360"/>
              </a:spcBef>
              <a:spcAft>
                <a:spcPts val="0"/>
              </a:spcAft>
              <a:buNone/>
            </a:pPr>
            <a:r>
              <a:t/>
            </a:r>
            <a:endParaRPr sz="2200"/>
          </a:p>
          <a:p>
            <a:pPr indent="0" lvl="0" marL="0" rtl="0" algn="l">
              <a:spcBef>
                <a:spcPts val="360"/>
              </a:spcBef>
              <a:spcAft>
                <a:spcPts val="0"/>
              </a:spcAft>
              <a:buClr>
                <a:schemeClr val="dk1"/>
              </a:buClr>
              <a:buSzPts val="1100"/>
              <a:buFont typeface="Arial"/>
              <a:buNone/>
            </a:pPr>
            <a:r>
              <a:rPr b="1" lang="en-US" sz="2200">
                <a:solidFill>
                  <a:schemeClr val="dk1"/>
                </a:solidFill>
              </a:rPr>
              <a:t>Agustin “Tino” Paz</a:t>
            </a:r>
            <a:endParaRPr b="1" sz="2200">
              <a:solidFill>
                <a:schemeClr val="dk1"/>
              </a:solidFill>
            </a:endParaRPr>
          </a:p>
          <a:p>
            <a:pPr indent="0" lvl="0" marL="0" rtl="0" algn="l">
              <a:spcBef>
                <a:spcPts val="360"/>
              </a:spcBef>
              <a:spcAft>
                <a:spcPts val="0"/>
              </a:spcAft>
              <a:buClr>
                <a:schemeClr val="dk1"/>
              </a:buClr>
              <a:buSzPts val="1100"/>
              <a:buFont typeface="Arial"/>
              <a:buNone/>
            </a:pPr>
            <a:r>
              <a:rPr lang="en-US" sz="2200">
                <a:solidFill>
                  <a:schemeClr val="dk1"/>
                </a:solidFill>
              </a:rPr>
              <a:t>HMIS Senior Data Analyst</a:t>
            </a:r>
            <a:endParaRPr sz="2200"/>
          </a:p>
          <a:p>
            <a:pPr indent="0" lvl="0" marL="0" rtl="0" algn="l">
              <a:spcBef>
                <a:spcPts val="360"/>
              </a:spcBef>
              <a:spcAft>
                <a:spcPts val="0"/>
              </a:spcAft>
              <a:buNone/>
            </a:pPr>
            <a:r>
              <a:t/>
            </a:r>
            <a:endParaRPr sz="2200"/>
          </a:p>
          <a:p>
            <a:pPr indent="0" lvl="0" marL="0" rtl="0" algn="l">
              <a:spcBef>
                <a:spcPts val="360"/>
              </a:spcBef>
              <a:spcAft>
                <a:spcPts val="0"/>
              </a:spcAft>
              <a:buNone/>
            </a:pPr>
            <a:r>
              <a:rPr b="1" lang="en-US" sz="2200">
                <a:solidFill>
                  <a:schemeClr val="dk1"/>
                </a:solidFill>
              </a:rPr>
              <a:t>Ashley Brozenske</a:t>
            </a:r>
            <a:endParaRPr b="1" sz="2200">
              <a:solidFill>
                <a:schemeClr val="dk1"/>
              </a:solidFill>
            </a:endParaRPr>
          </a:p>
          <a:p>
            <a:pPr indent="0" lvl="0" marL="0" rtl="0" algn="l">
              <a:spcBef>
                <a:spcPts val="360"/>
              </a:spcBef>
              <a:spcAft>
                <a:spcPts val="0"/>
              </a:spcAft>
              <a:buNone/>
            </a:pPr>
            <a:r>
              <a:rPr lang="en-US" sz="2200">
                <a:solidFill>
                  <a:schemeClr val="dk1"/>
                </a:solidFill>
              </a:rPr>
              <a:t>HMIS Data Analyst I</a:t>
            </a:r>
            <a:endParaRPr b="1" sz="2200">
              <a:solidFill>
                <a:schemeClr val="dk1"/>
              </a:solidFill>
            </a:endParaRPr>
          </a:p>
          <a:p>
            <a:pPr indent="0" lvl="0" marL="0" rtl="0" algn="l">
              <a:spcBef>
                <a:spcPts val="360"/>
              </a:spcBef>
              <a:spcAft>
                <a:spcPts val="0"/>
              </a:spcAft>
              <a:buNone/>
            </a:pPr>
            <a:r>
              <a:t/>
            </a:r>
            <a:endParaRPr b="1" sz="2200">
              <a:solidFill>
                <a:schemeClr val="dk1"/>
              </a:solidFill>
            </a:endParaRPr>
          </a:p>
          <a:p>
            <a:pPr indent="0" lvl="0" marL="0" rtl="0" algn="l">
              <a:spcBef>
                <a:spcPts val="360"/>
              </a:spcBef>
              <a:spcAft>
                <a:spcPts val="0"/>
              </a:spcAft>
              <a:buClr>
                <a:schemeClr val="dk1"/>
              </a:buClr>
              <a:buSzPts val="1100"/>
              <a:buFont typeface="Arial"/>
              <a:buNone/>
            </a:pPr>
            <a:r>
              <a:rPr b="1" lang="en-US" sz="2200">
                <a:solidFill>
                  <a:schemeClr val="dk1"/>
                </a:solidFill>
              </a:rPr>
              <a:t>Brittney Behr</a:t>
            </a:r>
            <a:endParaRPr b="1" sz="2200">
              <a:solidFill>
                <a:schemeClr val="dk1"/>
              </a:solidFill>
            </a:endParaRPr>
          </a:p>
          <a:p>
            <a:pPr indent="0" lvl="0" marL="0" rtl="0" algn="l">
              <a:spcBef>
                <a:spcPts val="360"/>
              </a:spcBef>
              <a:spcAft>
                <a:spcPts val="0"/>
              </a:spcAft>
              <a:buClr>
                <a:schemeClr val="dk1"/>
              </a:buClr>
              <a:buSzPts val="1100"/>
              <a:buFont typeface="Arial"/>
              <a:buNone/>
            </a:pPr>
            <a:r>
              <a:rPr lang="en-US" sz="2200">
                <a:solidFill>
                  <a:schemeClr val="dk1"/>
                </a:solidFill>
              </a:rPr>
              <a:t>HMIS Project Coordinator</a:t>
            </a:r>
            <a:endParaRPr sz="2200"/>
          </a:p>
          <a:p>
            <a:pPr indent="0" lvl="0" marL="0" rtl="0" algn="l">
              <a:spcBef>
                <a:spcPts val="360"/>
              </a:spcBef>
              <a:spcAft>
                <a:spcPts val="0"/>
              </a:spcAft>
              <a:buNone/>
            </a:pPr>
            <a:r>
              <a:t/>
            </a:r>
            <a:endParaRPr sz="2400"/>
          </a:p>
          <a:p>
            <a:pPr indent="0" lvl="0" marL="0" rtl="0" algn="l">
              <a:spcBef>
                <a:spcPts val="360"/>
              </a:spcBef>
              <a:spcAft>
                <a:spcPts val="0"/>
              </a:spcAft>
              <a:buNone/>
            </a:pPr>
            <a:r>
              <a:t/>
            </a:r>
            <a:endParaRPr sz="2400"/>
          </a:p>
        </p:txBody>
      </p:sp>
      <p:sp>
        <p:nvSpPr>
          <p:cNvPr id="348" name="Google Shape;348;p49"/>
          <p:cNvSpPr txBox="1"/>
          <p:nvPr>
            <p:ph idx="1" type="body"/>
          </p:nvPr>
        </p:nvSpPr>
        <p:spPr>
          <a:xfrm>
            <a:off x="4450300" y="1600200"/>
            <a:ext cx="4693800" cy="45261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rPr b="1" lang="en-US" sz="2200"/>
              <a:t>Racquel McGlashen</a:t>
            </a:r>
            <a:endParaRPr sz="2200"/>
          </a:p>
          <a:p>
            <a:pPr indent="0" lvl="0" marL="0" rtl="0" algn="l">
              <a:spcBef>
                <a:spcPts val="360"/>
              </a:spcBef>
              <a:spcAft>
                <a:spcPts val="0"/>
              </a:spcAft>
              <a:buNone/>
            </a:pPr>
            <a:r>
              <a:rPr lang="en-US" sz="2200"/>
              <a:t>HMIS Partner Success Specialist</a:t>
            </a:r>
            <a:endParaRPr sz="2200"/>
          </a:p>
          <a:p>
            <a:pPr indent="0" lvl="0" marL="0" rtl="0" algn="l">
              <a:spcBef>
                <a:spcPts val="360"/>
              </a:spcBef>
              <a:spcAft>
                <a:spcPts val="0"/>
              </a:spcAft>
              <a:buNone/>
            </a:pPr>
            <a:r>
              <a:t/>
            </a:r>
            <a:endParaRPr sz="2200"/>
          </a:p>
          <a:p>
            <a:pPr indent="0" lvl="0" marL="0" rtl="0" algn="l">
              <a:spcBef>
                <a:spcPts val="360"/>
              </a:spcBef>
              <a:spcAft>
                <a:spcPts val="0"/>
              </a:spcAft>
              <a:buNone/>
            </a:pPr>
            <a:r>
              <a:rPr b="1" lang="en-US" sz="2200"/>
              <a:t>Tyler Claitt</a:t>
            </a:r>
            <a:endParaRPr b="1" sz="2200"/>
          </a:p>
          <a:p>
            <a:pPr indent="0" lvl="0" marL="0" rtl="0" algn="l">
              <a:spcBef>
                <a:spcPts val="360"/>
              </a:spcBef>
              <a:spcAft>
                <a:spcPts val="0"/>
              </a:spcAft>
              <a:buClr>
                <a:schemeClr val="dk1"/>
              </a:buClr>
              <a:buSzPts val="1100"/>
              <a:buFont typeface="Arial"/>
              <a:buNone/>
            </a:pPr>
            <a:r>
              <a:rPr lang="en-US" sz="2200">
                <a:solidFill>
                  <a:schemeClr val="dk1"/>
                </a:solidFill>
              </a:rPr>
              <a:t>HMIS System Success Specialist</a:t>
            </a:r>
            <a:endParaRPr sz="2200"/>
          </a:p>
          <a:p>
            <a:pPr indent="0" lvl="0" marL="0" rtl="0" algn="l">
              <a:spcBef>
                <a:spcPts val="360"/>
              </a:spcBef>
              <a:spcAft>
                <a:spcPts val="0"/>
              </a:spcAft>
              <a:buNone/>
            </a:pPr>
            <a:r>
              <a:t/>
            </a:r>
            <a:endParaRPr sz="2400"/>
          </a:p>
          <a:p>
            <a:pPr indent="0" lvl="0" marL="0" rtl="0" algn="l">
              <a:spcBef>
                <a:spcPts val="360"/>
              </a:spcBef>
              <a:spcAft>
                <a:spcPts val="0"/>
              </a:spcAft>
              <a:buNone/>
            </a:pPr>
            <a:r>
              <a:rPr b="1" lang="en-US" sz="2400"/>
              <a:t>Tim Reed</a:t>
            </a:r>
            <a:endParaRPr b="1" sz="2400"/>
          </a:p>
          <a:p>
            <a:pPr indent="0" lvl="0" marL="0" rtl="0" algn="l">
              <a:spcBef>
                <a:spcPts val="360"/>
              </a:spcBef>
              <a:spcAft>
                <a:spcPts val="0"/>
              </a:spcAft>
              <a:buNone/>
            </a:pPr>
            <a:r>
              <a:rPr lang="en-US" sz="2300"/>
              <a:t>HMIS Partner Success Specialist</a:t>
            </a:r>
            <a:endParaRPr sz="2300"/>
          </a:p>
          <a:p>
            <a:pPr indent="0" lvl="0" marL="0" rtl="0" algn="l">
              <a:spcBef>
                <a:spcPts val="360"/>
              </a:spcBef>
              <a:spcAft>
                <a:spcPts val="0"/>
              </a:spcAft>
              <a:buNone/>
            </a:pPr>
            <a:r>
              <a:t/>
            </a:r>
            <a:endParaRPr sz="24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txBox="1"/>
          <p:nvPr>
            <p:ph type="title"/>
          </p:nvPr>
        </p:nvSpPr>
        <p:spPr>
          <a:xfrm>
            <a:off x="407850" y="0"/>
            <a:ext cx="8229600" cy="929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959"/>
              <a:buFont typeface="Calibri"/>
              <a:buNone/>
            </a:pPr>
            <a:r>
              <a:rPr b="1" lang="en-US" sz="3600">
                <a:solidFill>
                  <a:srgbClr val="002060"/>
                </a:solidFill>
                <a:latin typeface="Cabin"/>
                <a:ea typeface="Cabin"/>
                <a:cs typeface="Cabin"/>
                <a:sym typeface="Cabin"/>
              </a:rPr>
              <a:t>Agenda</a:t>
            </a:r>
            <a:endParaRPr b="1" sz="3600">
              <a:solidFill>
                <a:srgbClr val="002060"/>
              </a:solidFill>
              <a:latin typeface="Cabin"/>
              <a:ea typeface="Cabin"/>
              <a:cs typeface="Cabin"/>
              <a:sym typeface="Cabin"/>
            </a:endParaRPr>
          </a:p>
        </p:txBody>
      </p:sp>
      <p:sp>
        <p:nvSpPr>
          <p:cNvPr id="86" name="Google Shape;86;p17"/>
          <p:cNvSpPr txBox="1"/>
          <p:nvPr>
            <p:ph idx="1" type="body"/>
          </p:nvPr>
        </p:nvSpPr>
        <p:spPr>
          <a:xfrm>
            <a:off x="462550" y="825475"/>
            <a:ext cx="7640400" cy="5925600"/>
          </a:xfrm>
          <a:prstGeom prst="rect">
            <a:avLst/>
          </a:prstGeom>
          <a:noFill/>
          <a:ln>
            <a:noFill/>
          </a:ln>
        </p:spPr>
        <p:txBody>
          <a:bodyPr anchorCtr="0" anchor="t" bIns="45700" lIns="91425" spcFirstLastPara="1" rIns="91425" wrap="square" tIns="45700">
            <a:noAutofit/>
          </a:bodyPr>
          <a:lstStyle/>
          <a:p>
            <a:pPr indent="-330200" lvl="0" marL="342900" rtl="0" algn="l">
              <a:lnSpc>
                <a:spcPct val="150000"/>
              </a:lnSpc>
              <a:spcBef>
                <a:spcPts val="640"/>
              </a:spcBef>
              <a:spcAft>
                <a:spcPts val="0"/>
              </a:spcAft>
              <a:buClr>
                <a:schemeClr val="dk1"/>
              </a:buClr>
              <a:buSzPts val="1600"/>
              <a:buChar char="●"/>
            </a:pPr>
            <a:r>
              <a:rPr b="1" lang="en-US" sz="1600">
                <a:solidFill>
                  <a:schemeClr val="dk1"/>
                </a:solidFill>
              </a:rPr>
              <a:t>Welcome - Icebreaker Activity (Kahoot!)</a:t>
            </a:r>
            <a:endParaRPr b="1" sz="1600">
              <a:solidFill>
                <a:schemeClr val="dk1"/>
              </a:solidFill>
            </a:endParaRPr>
          </a:p>
          <a:p>
            <a:pPr indent="-330200" lvl="0" marL="342900" rtl="0" algn="l">
              <a:lnSpc>
                <a:spcPct val="150000"/>
              </a:lnSpc>
              <a:spcBef>
                <a:spcPts val="0"/>
              </a:spcBef>
              <a:spcAft>
                <a:spcPts val="0"/>
              </a:spcAft>
              <a:buClr>
                <a:schemeClr val="dk1"/>
              </a:buClr>
              <a:buSzPts val="1600"/>
              <a:buChar char="●"/>
            </a:pPr>
            <a:r>
              <a:rPr b="1" lang="en-US" sz="1600">
                <a:solidFill>
                  <a:schemeClr val="dk1"/>
                </a:solidFill>
              </a:rPr>
              <a:t>Call to Order</a:t>
            </a:r>
            <a:endParaRPr b="1" sz="1600">
              <a:solidFill>
                <a:schemeClr val="dk1"/>
              </a:solidFill>
            </a:endParaRPr>
          </a:p>
          <a:p>
            <a:pPr indent="-330200" lvl="0" marL="342900" rtl="0" algn="l">
              <a:lnSpc>
                <a:spcPct val="150000"/>
              </a:lnSpc>
              <a:spcBef>
                <a:spcPts val="0"/>
              </a:spcBef>
              <a:spcAft>
                <a:spcPts val="0"/>
              </a:spcAft>
              <a:buClr>
                <a:schemeClr val="dk1"/>
              </a:buClr>
              <a:buSzPts val="1600"/>
              <a:buChar char="●"/>
            </a:pPr>
            <a:r>
              <a:rPr b="1" lang="en-US" sz="1600">
                <a:solidFill>
                  <a:schemeClr val="dk1"/>
                </a:solidFill>
              </a:rPr>
              <a:t>Committee Roll Call</a:t>
            </a:r>
            <a:endParaRPr b="1" sz="1600">
              <a:solidFill>
                <a:schemeClr val="dk1"/>
              </a:solidFill>
            </a:endParaRPr>
          </a:p>
          <a:p>
            <a:pPr indent="-330200" lvl="0" marL="342900" rtl="0" algn="l">
              <a:lnSpc>
                <a:spcPct val="150000"/>
              </a:lnSpc>
              <a:spcBef>
                <a:spcPts val="0"/>
              </a:spcBef>
              <a:spcAft>
                <a:spcPts val="0"/>
              </a:spcAft>
              <a:buClr>
                <a:schemeClr val="dk1"/>
              </a:buClr>
              <a:buSzPts val="1600"/>
              <a:buChar char="●"/>
            </a:pPr>
            <a:r>
              <a:rPr b="1" lang="en-US" sz="1600">
                <a:solidFill>
                  <a:schemeClr val="dk1"/>
                </a:solidFill>
              </a:rPr>
              <a:t>Approval - </a:t>
            </a:r>
            <a:r>
              <a:rPr b="1" lang="en-US" sz="1600">
                <a:solidFill>
                  <a:schemeClr val="dk1"/>
                </a:solidFill>
              </a:rPr>
              <a:t>Minutes from Jan 9th, 2023</a:t>
            </a:r>
            <a:endParaRPr b="1" sz="1600">
              <a:solidFill>
                <a:schemeClr val="dk1"/>
              </a:solidFill>
            </a:endParaRPr>
          </a:p>
          <a:p>
            <a:pPr indent="-330200" lvl="0" marL="342900" rtl="0" algn="l">
              <a:lnSpc>
                <a:spcPct val="150000"/>
              </a:lnSpc>
              <a:spcBef>
                <a:spcPts val="0"/>
              </a:spcBef>
              <a:spcAft>
                <a:spcPts val="0"/>
              </a:spcAft>
              <a:buClr>
                <a:schemeClr val="dk1"/>
              </a:buClr>
              <a:buSzPts val="1600"/>
              <a:buChar char="●"/>
            </a:pPr>
            <a:r>
              <a:rPr b="1" lang="en-US" sz="1600">
                <a:solidFill>
                  <a:schemeClr val="dk1"/>
                </a:solidFill>
              </a:rPr>
              <a:t>Voice Vote - Agenda for March 12th, 2023</a:t>
            </a:r>
            <a:endParaRPr b="1" sz="1600">
              <a:solidFill>
                <a:schemeClr val="dk1"/>
              </a:solidFill>
            </a:endParaRPr>
          </a:p>
          <a:p>
            <a:pPr indent="-330200" lvl="0" marL="342900" rtl="0" algn="l">
              <a:lnSpc>
                <a:spcPct val="150000"/>
              </a:lnSpc>
              <a:spcBef>
                <a:spcPts val="0"/>
              </a:spcBef>
              <a:spcAft>
                <a:spcPts val="0"/>
              </a:spcAft>
              <a:buClr>
                <a:schemeClr val="dk1"/>
              </a:buClr>
              <a:buSzPts val="1600"/>
              <a:buChar char="●"/>
            </a:pPr>
            <a:r>
              <a:rPr b="1" lang="en-US" sz="1600">
                <a:solidFill>
                  <a:schemeClr val="dk1"/>
                </a:solidFill>
              </a:rPr>
              <a:t>HMIS Team Reports:</a:t>
            </a:r>
            <a:endParaRPr b="1" sz="1600">
              <a:solidFill>
                <a:schemeClr val="dk1"/>
              </a:solidFill>
            </a:endParaRPr>
          </a:p>
          <a:p>
            <a:pPr indent="-273050" lvl="1" marL="742950" rtl="0" algn="l">
              <a:lnSpc>
                <a:spcPct val="150000"/>
              </a:lnSpc>
              <a:spcBef>
                <a:spcPts val="0"/>
              </a:spcBef>
              <a:spcAft>
                <a:spcPts val="0"/>
              </a:spcAft>
              <a:buSzPts val="1600"/>
              <a:buChar char="○"/>
            </a:pPr>
            <a:r>
              <a:rPr b="1" lang="en-US" sz="1600">
                <a:solidFill>
                  <a:schemeClr val="dk1"/>
                </a:solidFill>
              </a:rPr>
              <a:t>Data Quality Plan Updates</a:t>
            </a:r>
            <a:endParaRPr b="1" sz="1600">
              <a:solidFill>
                <a:schemeClr val="dk1"/>
              </a:solidFill>
            </a:endParaRPr>
          </a:p>
          <a:p>
            <a:pPr indent="-273050" lvl="1" marL="742950" rtl="0" algn="l">
              <a:lnSpc>
                <a:spcPct val="150000"/>
              </a:lnSpc>
              <a:spcBef>
                <a:spcPts val="0"/>
              </a:spcBef>
              <a:spcAft>
                <a:spcPts val="0"/>
              </a:spcAft>
              <a:buSzPts val="1600"/>
              <a:buChar char="○"/>
            </a:pPr>
            <a:r>
              <a:rPr b="1" lang="en-US" sz="1600">
                <a:solidFill>
                  <a:schemeClr val="dk1"/>
                </a:solidFill>
              </a:rPr>
              <a:t>Overview of Q1 Data Quality </a:t>
            </a:r>
            <a:endParaRPr b="1" sz="1600">
              <a:solidFill>
                <a:schemeClr val="dk1"/>
              </a:solidFill>
            </a:endParaRPr>
          </a:p>
          <a:p>
            <a:pPr indent="-273050" lvl="1" marL="742950" rtl="0" algn="l">
              <a:lnSpc>
                <a:spcPct val="150000"/>
              </a:lnSpc>
              <a:spcBef>
                <a:spcPts val="0"/>
              </a:spcBef>
              <a:spcAft>
                <a:spcPts val="0"/>
              </a:spcAft>
              <a:buSzPts val="1600"/>
              <a:buChar char="○"/>
            </a:pPr>
            <a:r>
              <a:rPr b="1" lang="en-US" sz="1600">
                <a:solidFill>
                  <a:schemeClr val="dk1"/>
                </a:solidFill>
              </a:rPr>
              <a:t>SPM Submission Review</a:t>
            </a:r>
            <a:endParaRPr b="1" sz="1600">
              <a:solidFill>
                <a:schemeClr val="dk1"/>
              </a:solidFill>
            </a:endParaRPr>
          </a:p>
          <a:p>
            <a:pPr indent="-273050" lvl="1" marL="742950" rtl="0" algn="l">
              <a:lnSpc>
                <a:spcPct val="150000"/>
              </a:lnSpc>
              <a:spcBef>
                <a:spcPts val="0"/>
              </a:spcBef>
              <a:spcAft>
                <a:spcPts val="0"/>
              </a:spcAft>
              <a:buSzPts val="1600"/>
              <a:buChar char="○"/>
            </a:pPr>
            <a:r>
              <a:rPr b="1" lang="en-US" sz="1600">
                <a:solidFill>
                  <a:schemeClr val="dk1"/>
                </a:solidFill>
              </a:rPr>
              <a:t>Deep Dive: Auto-Exit Feature</a:t>
            </a:r>
            <a:endParaRPr b="1" sz="1600">
              <a:solidFill>
                <a:schemeClr val="dk1"/>
              </a:solidFill>
            </a:endParaRPr>
          </a:p>
          <a:p>
            <a:pPr indent="-273050" lvl="1" marL="742950" rtl="0" algn="l">
              <a:lnSpc>
                <a:spcPct val="150000"/>
              </a:lnSpc>
              <a:spcBef>
                <a:spcPts val="0"/>
              </a:spcBef>
              <a:spcAft>
                <a:spcPts val="0"/>
              </a:spcAft>
              <a:buSzPts val="1600"/>
              <a:buChar char="○"/>
            </a:pPr>
            <a:r>
              <a:rPr b="1" lang="en-US" sz="1600">
                <a:solidFill>
                  <a:schemeClr val="dk1"/>
                </a:solidFill>
              </a:rPr>
              <a:t>Referrals: Needs Submissions from Providers</a:t>
            </a:r>
            <a:endParaRPr b="1" sz="1600">
              <a:solidFill>
                <a:schemeClr val="dk1"/>
              </a:solidFill>
            </a:endParaRPr>
          </a:p>
          <a:p>
            <a:pPr indent="-330200" lvl="0" marL="342900" rtl="0" algn="l">
              <a:lnSpc>
                <a:spcPct val="150000"/>
              </a:lnSpc>
              <a:spcBef>
                <a:spcPts val="0"/>
              </a:spcBef>
              <a:spcAft>
                <a:spcPts val="0"/>
              </a:spcAft>
              <a:buClr>
                <a:schemeClr val="dk1"/>
              </a:buClr>
              <a:buSzPts val="1600"/>
              <a:buChar char="●"/>
            </a:pPr>
            <a:r>
              <a:rPr b="1" lang="en-US" sz="1600">
                <a:solidFill>
                  <a:schemeClr val="dk1"/>
                </a:solidFill>
              </a:rPr>
              <a:t>COMMITTEE VOTE - All motions before committee</a:t>
            </a:r>
            <a:endParaRPr b="1" sz="1600"/>
          </a:p>
          <a:p>
            <a:pPr indent="0" lvl="0" marL="342900" rtl="0" algn="l">
              <a:lnSpc>
                <a:spcPct val="150000"/>
              </a:lnSpc>
              <a:spcBef>
                <a:spcPts val="640"/>
              </a:spcBef>
              <a:spcAft>
                <a:spcPts val="0"/>
              </a:spcAft>
              <a:buNone/>
            </a:pPr>
            <a:r>
              <a:t/>
            </a:r>
            <a:endParaRPr b="1"/>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500">
                <a:solidFill>
                  <a:srgbClr val="333333"/>
                </a:solidFill>
                <a:highlight>
                  <a:srgbClr val="FFFFFF"/>
                </a:highlight>
                <a:latin typeface="Montserrat"/>
                <a:ea typeface="Montserrat"/>
                <a:cs typeface="Montserrat"/>
                <a:sym typeface="Montserrat"/>
              </a:rPr>
              <a:t>Join at </a:t>
            </a:r>
            <a:r>
              <a:rPr b="1" lang="en-US" sz="3500">
                <a:solidFill>
                  <a:srgbClr val="333333"/>
                </a:solidFill>
                <a:highlight>
                  <a:srgbClr val="FFFFFF"/>
                </a:highlight>
                <a:latin typeface="Montserrat"/>
                <a:ea typeface="Montserrat"/>
                <a:cs typeface="Montserrat"/>
                <a:sym typeface="Montserrat"/>
              </a:rPr>
              <a:t>www.kahoot.it</a:t>
            </a:r>
            <a:endParaRPr sz="3500"/>
          </a:p>
        </p:txBody>
      </p:sp>
      <p:pic>
        <p:nvPicPr>
          <p:cNvPr id="92" name="Google Shape;92;p18"/>
          <p:cNvPicPr preferRelativeResize="0"/>
          <p:nvPr/>
        </p:nvPicPr>
        <p:blipFill>
          <a:blip r:embed="rId3">
            <a:alphaModFix/>
          </a:blip>
          <a:stretch>
            <a:fillRect/>
          </a:stretch>
        </p:blipFill>
        <p:spPr>
          <a:xfrm>
            <a:off x="345050" y="2129901"/>
            <a:ext cx="8453900" cy="3614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9"/>
          <p:cNvSpPr txBox="1"/>
          <p:nvPr>
            <p:ph type="ctrTitle"/>
          </p:nvPr>
        </p:nvSpPr>
        <p:spPr>
          <a:xfrm>
            <a:off x="571500" y="1530050"/>
            <a:ext cx="7772400" cy="1470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Officer Reports</a:t>
            </a:r>
            <a:endParaRPr/>
          </a:p>
        </p:txBody>
      </p:sp>
      <p:sp>
        <p:nvSpPr>
          <p:cNvPr id="98" name="Google Shape;98;p19"/>
          <p:cNvSpPr txBox="1"/>
          <p:nvPr>
            <p:ph idx="1" type="subTitle"/>
          </p:nvPr>
        </p:nvSpPr>
        <p:spPr>
          <a:xfrm>
            <a:off x="294300" y="2736200"/>
            <a:ext cx="8326800" cy="3873000"/>
          </a:xfrm>
          <a:prstGeom prst="rect">
            <a:avLst/>
          </a:prstGeom>
        </p:spPr>
        <p:txBody>
          <a:bodyPr anchorCtr="0" anchor="t" bIns="91425" lIns="91425" spcFirstLastPara="1" rIns="91425" wrap="square" tIns="91425">
            <a:noAutofit/>
          </a:bodyPr>
          <a:lstStyle/>
          <a:p>
            <a:pPr indent="-273050" lvl="1" marL="742950" rtl="0" algn="l">
              <a:lnSpc>
                <a:spcPct val="150000"/>
              </a:lnSpc>
              <a:spcBef>
                <a:spcPts val="640"/>
              </a:spcBef>
              <a:spcAft>
                <a:spcPts val="0"/>
              </a:spcAft>
              <a:buClr>
                <a:schemeClr val="dk1"/>
              </a:buClr>
              <a:buSzPts val="1600"/>
              <a:buChar char="○"/>
            </a:pPr>
            <a:r>
              <a:rPr b="1" lang="en-US" sz="1600">
                <a:solidFill>
                  <a:schemeClr val="dk1"/>
                </a:solidFill>
                <a:latin typeface="Arial"/>
                <a:ea typeface="Arial"/>
                <a:cs typeface="Arial"/>
                <a:sym typeface="Arial"/>
              </a:rPr>
              <a:t>Data Quality Plan Updates - Ashley Brozenske</a:t>
            </a:r>
            <a:endParaRPr b="1" sz="1600">
              <a:solidFill>
                <a:schemeClr val="dk1"/>
              </a:solidFill>
              <a:latin typeface="Arial"/>
              <a:ea typeface="Arial"/>
              <a:cs typeface="Arial"/>
              <a:sym typeface="Arial"/>
            </a:endParaRPr>
          </a:p>
          <a:p>
            <a:pPr indent="-273050" lvl="1" marL="742950" rtl="0" algn="l">
              <a:lnSpc>
                <a:spcPct val="150000"/>
              </a:lnSpc>
              <a:spcBef>
                <a:spcPts val="0"/>
              </a:spcBef>
              <a:spcAft>
                <a:spcPts val="0"/>
              </a:spcAft>
              <a:buClr>
                <a:schemeClr val="dk1"/>
              </a:buClr>
              <a:buSzPts val="1600"/>
              <a:buChar char="○"/>
            </a:pPr>
            <a:r>
              <a:rPr b="1" lang="en-US" sz="1600">
                <a:solidFill>
                  <a:schemeClr val="dk1"/>
                </a:solidFill>
                <a:latin typeface="Arial"/>
                <a:ea typeface="Arial"/>
                <a:cs typeface="Arial"/>
                <a:sym typeface="Arial"/>
              </a:rPr>
              <a:t>Overview of Q1 Data Quality - Ashley Brozenske</a:t>
            </a:r>
            <a:endParaRPr b="1" sz="1600">
              <a:solidFill>
                <a:schemeClr val="dk1"/>
              </a:solidFill>
              <a:latin typeface="Arial"/>
              <a:ea typeface="Arial"/>
              <a:cs typeface="Arial"/>
              <a:sym typeface="Arial"/>
            </a:endParaRPr>
          </a:p>
          <a:p>
            <a:pPr indent="-273050" lvl="1" marL="742950" rtl="0" algn="l">
              <a:lnSpc>
                <a:spcPct val="150000"/>
              </a:lnSpc>
              <a:spcBef>
                <a:spcPts val="0"/>
              </a:spcBef>
              <a:spcAft>
                <a:spcPts val="0"/>
              </a:spcAft>
              <a:buClr>
                <a:schemeClr val="dk1"/>
              </a:buClr>
              <a:buSzPts val="1600"/>
              <a:buChar char="○"/>
            </a:pPr>
            <a:r>
              <a:rPr b="1" lang="en-US" sz="1600">
                <a:solidFill>
                  <a:schemeClr val="dk1"/>
                </a:solidFill>
                <a:latin typeface="Arial"/>
                <a:ea typeface="Arial"/>
                <a:cs typeface="Arial"/>
                <a:sym typeface="Arial"/>
              </a:rPr>
              <a:t>SPM Submission Review - Ashley Brozenske</a:t>
            </a:r>
            <a:endParaRPr b="1" sz="1600">
              <a:solidFill>
                <a:schemeClr val="dk1"/>
              </a:solidFill>
              <a:latin typeface="Arial"/>
              <a:ea typeface="Arial"/>
              <a:cs typeface="Arial"/>
              <a:sym typeface="Arial"/>
            </a:endParaRPr>
          </a:p>
          <a:p>
            <a:pPr indent="-273050" lvl="1" marL="742950" rtl="0" algn="l">
              <a:lnSpc>
                <a:spcPct val="150000"/>
              </a:lnSpc>
              <a:spcBef>
                <a:spcPts val="0"/>
              </a:spcBef>
              <a:spcAft>
                <a:spcPts val="0"/>
              </a:spcAft>
              <a:buClr>
                <a:schemeClr val="dk1"/>
              </a:buClr>
              <a:buSzPts val="1600"/>
              <a:buChar char="○"/>
            </a:pPr>
            <a:r>
              <a:rPr b="1" lang="en-US" sz="1600">
                <a:solidFill>
                  <a:schemeClr val="dk1"/>
                </a:solidFill>
                <a:latin typeface="Arial"/>
                <a:ea typeface="Arial"/>
                <a:cs typeface="Arial"/>
                <a:sym typeface="Arial"/>
              </a:rPr>
              <a:t>Deep Dive: Auto-Exit Feature - Angel Jones</a:t>
            </a:r>
            <a:endParaRPr b="1" sz="1600">
              <a:solidFill>
                <a:schemeClr val="dk1"/>
              </a:solidFill>
              <a:latin typeface="Arial"/>
              <a:ea typeface="Arial"/>
              <a:cs typeface="Arial"/>
              <a:sym typeface="Arial"/>
            </a:endParaRPr>
          </a:p>
          <a:p>
            <a:pPr indent="-273050" lvl="1" marL="742950" rtl="0" algn="l">
              <a:lnSpc>
                <a:spcPct val="150000"/>
              </a:lnSpc>
              <a:spcBef>
                <a:spcPts val="0"/>
              </a:spcBef>
              <a:spcAft>
                <a:spcPts val="0"/>
              </a:spcAft>
              <a:buClr>
                <a:schemeClr val="dk1"/>
              </a:buClr>
              <a:buSzPts val="1600"/>
              <a:buChar char="○"/>
            </a:pPr>
            <a:r>
              <a:rPr b="1" lang="en-US" sz="1600">
                <a:solidFill>
                  <a:schemeClr val="dk1"/>
                </a:solidFill>
                <a:latin typeface="Arial"/>
                <a:ea typeface="Arial"/>
                <a:cs typeface="Arial"/>
                <a:sym typeface="Arial"/>
              </a:rPr>
              <a:t>Referrals: Needs Submissions from Providers - Angel Jones</a:t>
            </a:r>
            <a:endParaRPr b="1" sz="1600">
              <a:solidFill>
                <a:schemeClr val="dk1"/>
              </a:solidFill>
              <a:latin typeface="Arial"/>
              <a:ea typeface="Arial"/>
              <a:cs typeface="Arial"/>
              <a:sym typeface="Arial"/>
            </a:endParaRPr>
          </a:p>
          <a:p>
            <a:pPr indent="-273050" lvl="1" marL="742950" rtl="0" algn="l">
              <a:lnSpc>
                <a:spcPct val="150000"/>
              </a:lnSpc>
              <a:spcBef>
                <a:spcPts val="0"/>
              </a:spcBef>
              <a:spcAft>
                <a:spcPts val="0"/>
              </a:spcAft>
              <a:buClr>
                <a:schemeClr val="dk1"/>
              </a:buClr>
              <a:buSzPts val="1600"/>
              <a:buFont typeface="Arial"/>
              <a:buChar char="○"/>
            </a:pPr>
            <a:r>
              <a:rPr b="1" lang="en-US" sz="1600">
                <a:solidFill>
                  <a:schemeClr val="dk1"/>
                </a:solidFill>
                <a:latin typeface="Arial"/>
                <a:ea typeface="Arial"/>
                <a:cs typeface="Arial"/>
                <a:sym typeface="Arial"/>
              </a:rPr>
              <a:t>HMIS Training Updates - Racquel McGlashen</a:t>
            </a:r>
            <a:endParaRPr b="1" sz="1600">
              <a:solidFill>
                <a:schemeClr val="dk1"/>
              </a:solidFill>
              <a:latin typeface="Arial"/>
              <a:ea typeface="Arial"/>
              <a:cs typeface="Arial"/>
              <a:sym typeface="Arial"/>
            </a:endParaRPr>
          </a:p>
          <a:p>
            <a:pPr indent="0" lvl="0" marL="0" rtl="0" algn="l">
              <a:lnSpc>
                <a:spcPct val="150000"/>
              </a:lnSpc>
              <a:spcBef>
                <a:spcPts val="640"/>
              </a:spcBef>
              <a:spcAft>
                <a:spcPts val="0"/>
              </a:spcAft>
              <a:buNone/>
            </a:pPr>
            <a:r>
              <a:t/>
            </a:r>
            <a:endParaRPr b="1" sz="1600">
              <a:solidFill>
                <a:schemeClr val="dk1"/>
              </a:solidFill>
              <a:latin typeface="Arial"/>
              <a:ea typeface="Arial"/>
              <a:cs typeface="Arial"/>
              <a:sym typeface="Arial"/>
            </a:endParaRPr>
          </a:p>
          <a:p>
            <a:pPr indent="0" lvl="0" marL="0" rtl="0" algn="ctr">
              <a:spcBef>
                <a:spcPts val="640"/>
              </a:spcBef>
              <a:spcAft>
                <a:spcPts val="0"/>
              </a:spcAft>
              <a:buNone/>
            </a:pPr>
            <a:r>
              <a:t/>
            </a:r>
            <a:endParaRPr sz="2600"/>
          </a:p>
          <a:p>
            <a:pPr indent="0" lvl="0" marL="0" rtl="0" algn="ctr">
              <a:spcBef>
                <a:spcPts val="640"/>
              </a:spcBef>
              <a:spcAft>
                <a:spcPts val="0"/>
              </a:spcAft>
              <a:buNone/>
            </a:pPr>
            <a:r>
              <a:t/>
            </a:r>
            <a:endParaRPr sz="2600"/>
          </a:p>
          <a:p>
            <a:pPr indent="0" lvl="0" marL="0" rtl="0" algn="ctr">
              <a:spcBef>
                <a:spcPts val="640"/>
              </a:spcBef>
              <a:spcAft>
                <a:spcPts val="0"/>
              </a:spcAft>
              <a:buNone/>
            </a:pPr>
            <a:r>
              <a:t/>
            </a:r>
            <a:endParaRPr sz="2600"/>
          </a:p>
          <a:p>
            <a:pPr indent="0" lvl="0" marL="0" rtl="0" algn="ctr">
              <a:spcBef>
                <a:spcPts val="64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363400"/>
            <a:ext cx="8520600" cy="98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3600">
                <a:solidFill>
                  <a:schemeClr val="dk2"/>
                </a:solidFill>
              </a:rPr>
              <a:t>Data Quality Plan Updates</a:t>
            </a:r>
            <a:endParaRPr b="1" sz="3600">
              <a:solidFill>
                <a:schemeClr val="dk2"/>
              </a:solidFill>
            </a:endParaRPr>
          </a:p>
        </p:txBody>
      </p:sp>
      <p:sp>
        <p:nvSpPr>
          <p:cNvPr id="104" name="Google Shape;104;p20"/>
          <p:cNvSpPr txBox="1"/>
          <p:nvPr>
            <p:ph idx="1" type="body"/>
          </p:nvPr>
        </p:nvSpPr>
        <p:spPr>
          <a:xfrm>
            <a:off x="311700" y="1456250"/>
            <a:ext cx="8520600" cy="4860600"/>
          </a:xfrm>
          <a:prstGeom prst="rect">
            <a:avLst/>
          </a:prstGeom>
        </p:spPr>
        <p:txBody>
          <a:bodyPr anchorCtr="0" anchor="t" bIns="91425" lIns="91425" spcFirstLastPara="1" rIns="91425" wrap="square" tIns="91425">
            <a:noAutofit/>
          </a:bodyPr>
          <a:lstStyle/>
          <a:p>
            <a:pPr indent="-349250" lvl="0" marL="457200" rtl="0" algn="l">
              <a:lnSpc>
                <a:spcPct val="100000"/>
              </a:lnSpc>
              <a:spcBef>
                <a:spcPts val="0"/>
              </a:spcBef>
              <a:spcAft>
                <a:spcPts val="0"/>
              </a:spcAft>
              <a:buClr>
                <a:schemeClr val="dk1"/>
              </a:buClr>
              <a:buSzPts val="1900"/>
              <a:buChar char="●"/>
            </a:pPr>
            <a:r>
              <a:rPr lang="en-US" sz="1900">
                <a:solidFill>
                  <a:schemeClr val="dk1"/>
                </a:solidFill>
              </a:rPr>
              <a:t>The 2023-2024 Data Quality Plan is available on our website!</a:t>
            </a:r>
            <a:endParaRPr sz="1900">
              <a:solidFill>
                <a:schemeClr val="dk1"/>
              </a:solidFill>
            </a:endParaRPr>
          </a:p>
          <a:p>
            <a:pPr indent="-349250" lvl="1" marL="1371600" rtl="0" algn="l">
              <a:lnSpc>
                <a:spcPct val="100000"/>
              </a:lnSpc>
              <a:spcBef>
                <a:spcPts val="1000"/>
              </a:spcBef>
              <a:spcAft>
                <a:spcPts val="0"/>
              </a:spcAft>
              <a:buClr>
                <a:schemeClr val="dk1"/>
              </a:buClr>
              <a:buSzPts val="1900"/>
              <a:buChar char="○"/>
            </a:pPr>
            <a:r>
              <a:rPr lang="en-US" sz="1900" u="sng">
                <a:solidFill>
                  <a:schemeClr val="hlink"/>
                </a:solidFill>
                <a:hlinkClick r:id="rId3"/>
              </a:rPr>
              <a:t>https://www.hmiscfl.org/data-quality-plan/</a:t>
            </a:r>
            <a:endParaRPr sz="1900">
              <a:solidFill>
                <a:schemeClr val="dk1"/>
              </a:solidFill>
            </a:endParaRPr>
          </a:p>
          <a:p>
            <a:pPr indent="0" lvl="0" marL="0" rtl="0" algn="l">
              <a:lnSpc>
                <a:spcPct val="100000"/>
              </a:lnSpc>
              <a:spcBef>
                <a:spcPts val="1000"/>
              </a:spcBef>
              <a:spcAft>
                <a:spcPts val="1000"/>
              </a:spcAft>
              <a:buNone/>
            </a:pPr>
            <a:r>
              <a:t/>
            </a:r>
            <a:endParaRPr sz="2700">
              <a:solidFill>
                <a:schemeClr val="dk1"/>
              </a:solidFill>
            </a:endParaRPr>
          </a:p>
        </p:txBody>
      </p:sp>
      <p:pic>
        <p:nvPicPr>
          <p:cNvPr id="105" name="Google Shape;105;p20"/>
          <p:cNvPicPr preferRelativeResize="0"/>
          <p:nvPr/>
        </p:nvPicPr>
        <p:blipFill>
          <a:blip r:embed="rId4">
            <a:alphaModFix/>
          </a:blip>
          <a:stretch>
            <a:fillRect/>
          </a:stretch>
        </p:blipFill>
        <p:spPr>
          <a:xfrm>
            <a:off x="657950" y="2482125"/>
            <a:ext cx="7828101" cy="41242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1"/>
          <p:cNvSpPr txBox="1"/>
          <p:nvPr>
            <p:ph type="title"/>
          </p:nvPr>
        </p:nvSpPr>
        <p:spPr>
          <a:xfrm>
            <a:off x="311700" y="363400"/>
            <a:ext cx="8520600" cy="98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3600">
                <a:solidFill>
                  <a:schemeClr val="dk2"/>
                </a:solidFill>
              </a:rPr>
              <a:t>Data Quality Plan Updates</a:t>
            </a:r>
            <a:endParaRPr b="1" sz="3600">
              <a:solidFill>
                <a:schemeClr val="dk2"/>
              </a:solidFill>
            </a:endParaRPr>
          </a:p>
        </p:txBody>
      </p:sp>
      <p:sp>
        <p:nvSpPr>
          <p:cNvPr id="111" name="Google Shape;111;p21"/>
          <p:cNvSpPr txBox="1"/>
          <p:nvPr>
            <p:ph idx="1" type="body"/>
          </p:nvPr>
        </p:nvSpPr>
        <p:spPr>
          <a:xfrm>
            <a:off x="311700" y="1456250"/>
            <a:ext cx="8520600" cy="4860600"/>
          </a:xfrm>
          <a:prstGeom prst="rect">
            <a:avLst/>
          </a:prstGeom>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Clr>
                <a:schemeClr val="dk1"/>
              </a:buClr>
              <a:buSzPts val="2000"/>
              <a:buChar char="●"/>
            </a:pPr>
            <a:r>
              <a:rPr lang="en-US" sz="2000">
                <a:solidFill>
                  <a:schemeClr val="dk1"/>
                </a:solidFill>
              </a:rPr>
              <a:t>Changes include:</a:t>
            </a:r>
            <a:endParaRPr sz="2000">
              <a:solidFill>
                <a:schemeClr val="dk1"/>
              </a:solidFill>
            </a:endParaRPr>
          </a:p>
          <a:p>
            <a:pPr indent="-355600" lvl="1" marL="1371600" rtl="0" algn="l">
              <a:lnSpc>
                <a:spcPct val="100000"/>
              </a:lnSpc>
              <a:spcBef>
                <a:spcPts val="1000"/>
              </a:spcBef>
              <a:spcAft>
                <a:spcPts val="0"/>
              </a:spcAft>
              <a:buClr>
                <a:schemeClr val="dk1"/>
              </a:buClr>
              <a:buSzPts val="2000"/>
              <a:buChar char="○"/>
            </a:pPr>
            <a:r>
              <a:rPr lang="en-US" sz="2000">
                <a:solidFill>
                  <a:schemeClr val="dk1"/>
                </a:solidFill>
              </a:rPr>
              <a:t>Race and Ethnicity have been combined to </a:t>
            </a:r>
            <a:r>
              <a:rPr lang="en-US" sz="2000">
                <a:solidFill>
                  <a:schemeClr val="dk1"/>
                </a:solidFill>
              </a:rPr>
              <a:t>accommodate</a:t>
            </a:r>
            <a:r>
              <a:rPr lang="en-US" sz="2000">
                <a:solidFill>
                  <a:schemeClr val="dk1"/>
                </a:solidFill>
              </a:rPr>
              <a:t> HUD Data Standards Updates.</a:t>
            </a:r>
            <a:endParaRPr sz="2000">
              <a:solidFill>
                <a:schemeClr val="dk1"/>
              </a:solidFill>
            </a:endParaRPr>
          </a:p>
          <a:p>
            <a:pPr indent="-355600" lvl="1" marL="1371600" rtl="0" algn="l">
              <a:lnSpc>
                <a:spcPct val="100000"/>
              </a:lnSpc>
              <a:spcBef>
                <a:spcPts val="1000"/>
              </a:spcBef>
              <a:spcAft>
                <a:spcPts val="0"/>
              </a:spcAft>
              <a:buClr>
                <a:schemeClr val="dk1"/>
              </a:buClr>
              <a:buSzPts val="2000"/>
              <a:buChar char="○"/>
            </a:pPr>
            <a:r>
              <a:rPr lang="en-US" sz="2000">
                <a:solidFill>
                  <a:schemeClr val="dk1"/>
                </a:solidFill>
              </a:rPr>
              <a:t>Monthly monitoring has been reduced to quarterly.</a:t>
            </a:r>
            <a:endParaRPr sz="2000">
              <a:solidFill>
                <a:schemeClr val="dk1"/>
              </a:solidFill>
            </a:endParaRPr>
          </a:p>
          <a:p>
            <a:pPr indent="-355600" lvl="1" marL="1371600" rtl="0" algn="l">
              <a:lnSpc>
                <a:spcPct val="100000"/>
              </a:lnSpc>
              <a:spcBef>
                <a:spcPts val="1000"/>
              </a:spcBef>
              <a:spcAft>
                <a:spcPts val="0"/>
              </a:spcAft>
              <a:buClr>
                <a:schemeClr val="dk1"/>
              </a:buClr>
              <a:buSzPts val="2000"/>
              <a:buChar char="○"/>
            </a:pPr>
            <a:r>
              <a:rPr lang="en-US" sz="2000">
                <a:solidFill>
                  <a:schemeClr val="dk1"/>
                </a:solidFill>
              </a:rPr>
              <a:t>Consistency (user log-in review) is automated rather than being pulled </a:t>
            </a:r>
            <a:r>
              <a:rPr lang="en-US" sz="2000">
                <a:solidFill>
                  <a:schemeClr val="dk1"/>
                </a:solidFill>
              </a:rPr>
              <a:t>monthly</a:t>
            </a:r>
            <a:r>
              <a:rPr lang="en-US" sz="2000">
                <a:solidFill>
                  <a:schemeClr val="dk1"/>
                </a:solidFill>
              </a:rPr>
              <a:t>.</a:t>
            </a:r>
            <a:endParaRPr sz="2000">
              <a:solidFill>
                <a:schemeClr val="dk1"/>
              </a:solidFill>
            </a:endParaRPr>
          </a:p>
          <a:p>
            <a:pPr indent="-355600" lvl="1" marL="1371600" rtl="0" algn="l">
              <a:lnSpc>
                <a:spcPct val="100000"/>
              </a:lnSpc>
              <a:spcBef>
                <a:spcPts val="1000"/>
              </a:spcBef>
              <a:spcAft>
                <a:spcPts val="0"/>
              </a:spcAft>
              <a:buClr>
                <a:schemeClr val="dk1"/>
              </a:buClr>
              <a:buSzPts val="2000"/>
              <a:buChar char="○"/>
            </a:pPr>
            <a:r>
              <a:rPr lang="en-US" sz="2000">
                <a:solidFill>
                  <a:schemeClr val="dk1"/>
                </a:solidFill>
              </a:rPr>
              <a:t>Projects with the Auto-Exit feature will not be evaluated for Income at Exit.  SSO projects with the Auto-Exit feature will not be evaluated for Exit Destination.</a:t>
            </a:r>
            <a:endParaRPr sz="2000">
              <a:solidFill>
                <a:schemeClr val="dk1"/>
              </a:solidFill>
            </a:endParaRPr>
          </a:p>
          <a:p>
            <a:pPr indent="0" lvl="0" marL="0" rtl="0" algn="l">
              <a:lnSpc>
                <a:spcPct val="100000"/>
              </a:lnSpc>
              <a:spcBef>
                <a:spcPts val="1000"/>
              </a:spcBef>
              <a:spcAft>
                <a:spcPts val="1000"/>
              </a:spcAft>
              <a:buNone/>
            </a:pPr>
            <a:r>
              <a:t/>
            </a:r>
            <a:endParaRPr sz="2700">
              <a:solidFill>
                <a:schemeClr val="dk1"/>
              </a:solidFill>
            </a:endParaRPr>
          </a:p>
        </p:txBody>
      </p:sp>
      <p:pic>
        <p:nvPicPr>
          <p:cNvPr id="112" name="Google Shape;112;p21"/>
          <p:cNvPicPr preferRelativeResize="0"/>
          <p:nvPr/>
        </p:nvPicPr>
        <p:blipFill>
          <a:blip r:embed="rId3">
            <a:alphaModFix/>
          </a:blip>
          <a:stretch>
            <a:fillRect/>
          </a:stretch>
        </p:blipFill>
        <p:spPr>
          <a:xfrm>
            <a:off x="3753025" y="5088075"/>
            <a:ext cx="1559850" cy="1559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2"/>
          <p:cNvSpPr txBox="1"/>
          <p:nvPr>
            <p:ph type="title"/>
          </p:nvPr>
        </p:nvSpPr>
        <p:spPr>
          <a:xfrm>
            <a:off x="311700" y="363400"/>
            <a:ext cx="8520600" cy="98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3600">
                <a:solidFill>
                  <a:schemeClr val="dk2"/>
                </a:solidFill>
              </a:rPr>
              <a:t>Data Quality Overview - Q1</a:t>
            </a:r>
            <a:endParaRPr b="1" sz="3600">
              <a:solidFill>
                <a:schemeClr val="dk2"/>
              </a:solidFill>
            </a:endParaRPr>
          </a:p>
        </p:txBody>
      </p:sp>
      <p:sp>
        <p:nvSpPr>
          <p:cNvPr id="118" name="Google Shape;118;p22"/>
          <p:cNvSpPr txBox="1"/>
          <p:nvPr>
            <p:ph idx="1" type="body"/>
          </p:nvPr>
        </p:nvSpPr>
        <p:spPr>
          <a:xfrm>
            <a:off x="311700" y="1456250"/>
            <a:ext cx="8520600" cy="4860600"/>
          </a:xfrm>
          <a:prstGeom prst="rect">
            <a:avLst/>
          </a:prstGeom>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Clr>
                <a:schemeClr val="dk1"/>
              </a:buClr>
              <a:buSzPts val="1600"/>
              <a:buChar char="●"/>
            </a:pPr>
            <a:r>
              <a:rPr lang="en-US" sz="1600">
                <a:solidFill>
                  <a:schemeClr val="dk1"/>
                </a:solidFill>
              </a:rPr>
              <a:t>Highest error rates are for Income at Annual Assessment (average error rate is 44%).  Homeless Prevention projects have the highest average error rate (60%).</a:t>
            </a:r>
            <a:endParaRPr sz="1600">
              <a:solidFill>
                <a:schemeClr val="dk1"/>
              </a:solidFill>
            </a:endParaRPr>
          </a:p>
          <a:p>
            <a:pPr indent="-330200" lvl="0" marL="457200" rtl="0" algn="l">
              <a:lnSpc>
                <a:spcPct val="100000"/>
              </a:lnSpc>
              <a:spcBef>
                <a:spcPts val="1000"/>
              </a:spcBef>
              <a:spcAft>
                <a:spcPts val="0"/>
              </a:spcAft>
              <a:buClr>
                <a:schemeClr val="dk1"/>
              </a:buClr>
              <a:buSzPts val="1600"/>
              <a:buChar char="●"/>
            </a:pPr>
            <a:r>
              <a:rPr lang="en-US" sz="1600">
                <a:solidFill>
                  <a:schemeClr val="dk1"/>
                </a:solidFill>
              </a:rPr>
              <a:t>Second highest error rates are for Timeliness (entering data within 3 days).  The highest error rates for this data point are for Permanent Supportive Housing (45%)</a:t>
            </a:r>
            <a:endParaRPr sz="1600">
              <a:solidFill>
                <a:schemeClr val="dk1"/>
              </a:solidFill>
            </a:endParaRPr>
          </a:p>
          <a:p>
            <a:pPr indent="-330200" lvl="0" marL="457200" rtl="0" algn="l">
              <a:lnSpc>
                <a:spcPct val="100000"/>
              </a:lnSpc>
              <a:spcBef>
                <a:spcPts val="1000"/>
              </a:spcBef>
              <a:spcAft>
                <a:spcPts val="1000"/>
              </a:spcAft>
              <a:buClr>
                <a:schemeClr val="dk1"/>
              </a:buClr>
              <a:buSzPts val="1600"/>
              <a:buChar char="●"/>
            </a:pPr>
            <a:r>
              <a:rPr lang="en-US" sz="1600">
                <a:solidFill>
                  <a:schemeClr val="dk1"/>
                </a:solidFill>
              </a:rPr>
              <a:t>Inactive records (Street Outreach only) remain high at 77% average error over all SO projects.</a:t>
            </a:r>
            <a:endParaRPr sz="1600">
              <a:solidFill>
                <a:schemeClr val="dk1"/>
              </a:solidFill>
            </a:endParaRPr>
          </a:p>
        </p:txBody>
      </p:sp>
      <p:pic>
        <p:nvPicPr>
          <p:cNvPr id="119" name="Google Shape;119;p22"/>
          <p:cNvPicPr preferRelativeResize="0"/>
          <p:nvPr/>
        </p:nvPicPr>
        <p:blipFill>
          <a:blip r:embed="rId3">
            <a:alphaModFix/>
          </a:blip>
          <a:stretch>
            <a:fillRect/>
          </a:stretch>
        </p:blipFill>
        <p:spPr>
          <a:xfrm>
            <a:off x="1843763" y="3281925"/>
            <a:ext cx="5456475" cy="3519100"/>
          </a:xfrm>
          <a:prstGeom prst="rect">
            <a:avLst/>
          </a:prstGeom>
          <a:noFill/>
          <a:ln cap="flat" cmpd="sng" w="9525">
            <a:solidFill>
              <a:schemeClr val="dk2"/>
            </a:solidFill>
            <a:prstDash val="solid"/>
            <a:round/>
            <a:headEnd len="sm" w="sm" type="none"/>
            <a:tailEnd len="sm" w="sm" type="none"/>
          </a:ln>
        </p:spPr>
      </p:pic>
      <p:sp>
        <p:nvSpPr>
          <p:cNvPr id="120" name="Google Shape;120;p22"/>
          <p:cNvSpPr txBox="1"/>
          <p:nvPr/>
        </p:nvSpPr>
        <p:spPr>
          <a:xfrm>
            <a:off x="2521050" y="1135450"/>
            <a:ext cx="41019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300">
                <a:solidFill>
                  <a:schemeClr val="dk2"/>
                </a:solidFill>
              </a:rPr>
              <a:t>Quarter 1 - October 2023 - December 2023</a:t>
            </a:r>
            <a:endParaRPr b="1" sz="1300">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018_HMIS PowerPoin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018_HMIS PowerPoint Templa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